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mfortaa" panose="020B0604020202020204" charset="0"/>
      <p:regular r:id="rId21"/>
      <p:bold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DT</a:t>
            </a:r>
            <a:endParaRPr/>
          </a:p>
          <a:p>
            <a:pPr marL="0" lvl="0" indent="0" algn="l" rtl="0">
              <a:lnSpc>
                <a:spcPct val="100000"/>
              </a:lnSpc>
              <a:spcBef>
                <a:spcPts val="0"/>
              </a:spcBef>
              <a:spcAft>
                <a:spcPts val="0"/>
              </a:spcAft>
              <a:buSzPts val="1100"/>
              <a:buNone/>
            </a:pPr>
            <a:r>
              <a:rPr lang="en-GB"/>
              <a:t>Key finding:</a:t>
            </a:r>
            <a:endParaRPr/>
          </a:p>
          <a:p>
            <a:pPr marL="0" lvl="0" indent="0" algn="l" rtl="0">
              <a:lnSpc>
                <a:spcPct val="100000"/>
              </a:lnSpc>
              <a:spcBef>
                <a:spcPts val="0"/>
              </a:spcBef>
              <a:spcAft>
                <a:spcPts val="0"/>
              </a:spcAft>
              <a:buClr>
                <a:schemeClr val="dk1"/>
              </a:buClr>
              <a:buSzPts val="1100"/>
              <a:buFont typeface="Arial"/>
              <a:buNone/>
            </a:pPr>
            <a:r>
              <a:rPr lang="en-GB"/>
              <a:t>The key finding was that participants received support in their decision making from</a:t>
            </a:r>
            <a:endParaRPr/>
          </a:p>
          <a:p>
            <a:pPr marL="0" lvl="0" indent="0" algn="l" rtl="0">
              <a:lnSpc>
                <a:spcPct val="100000"/>
              </a:lnSpc>
              <a:spcBef>
                <a:spcPts val="0"/>
              </a:spcBef>
              <a:spcAft>
                <a:spcPts val="0"/>
              </a:spcAft>
              <a:buClr>
                <a:schemeClr val="dk1"/>
              </a:buClr>
              <a:buSzPts val="1100"/>
              <a:buFont typeface="Arial"/>
              <a:buNone/>
            </a:pPr>
            <a:r>
              <a:rPr lang="en-GB"/>
              <a:t>a variety of people in their lives including their friends, parents, but also did their</a:t>
            </a:r>
            <a:endParaRPr/>
          </a:p>
          <a:p>
            <a:pPr marL="0" lvl="0" indent="0" algn="l" rtl="0">
              <a:lnSpc>
                <a:spcPct val="100000"/>
              </a:lnSpc>
              <a:spcBef>
                <a:spcPts val="0"/>
              </a:spcBef>
              <a:spcAft>
                <a:spcPts val="0"/>
              </a:spcAft>
              <a:buClr>
                <a:schemeClr val="dk1"/>
              </a:buClr>
              <a:buSzPts val="1100"/>
              <a:buFont typeface="Arial"/>
              <a:buNone/>
            </a:pPr>
            <a:r>
              <a:rPr lang="en-GB"/>
              <a:t>own research.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Recommendation </a:t>
            </a:r>
            <a:endParaRPr/>
          </a:p>
          <a:p>
            <a:pPr marL="0" lvl="0" indent="0" algn="l" rtl="0">
              <a:lnSpc>
                <a:spcPct val="100000"/>
              </a:lnSpc>
              <a:spcBef>
                <a:spcPts val="0"/>
              </a:spcBef>
              <a:spcAft>
                <a:spcPts val="0"/>
              </a:spcAft>
              <a:buSzPts val="1100"/>
              <a:buNone/>
            </a:pPr>
            <a:r>
              <a:rPr lang="en-GB"/>
              <a:t>Parents also have a significant influence over the decision making of their children</a:t>
            </a:r>
            <a:endParaRPr/>
          </a:p>
          <a:p>
            <a:pPr marL="0" lvl="0" indent="0" algn="l" rtl="0">
              <a:lnSpc>
                <a:spcPct val="100000"/>
              </a:lnSpc>
              <a:spcBef>
                <a:spcPts val="0"/>
              </a:spcBef>
              <a:spcAft>
                <a:spcPts val="0"/>
              </a:spcAft>
              <a:buClr>
                <a:schemeClr val="dk1"/>
              </a:buClr>
              <a:buSzPts val="1100"/>
              <a:buFont typeface="Arial"/>
              <a:buNone/>
            </a:pPr>
            <a:r>
              <a:rPr lang="en-GB"/>
              <a:t>and universities should engage with this group to ensure accurate and current</a:t>
            </a:r>
            <a:endParaRPr/>
          </a:p>
          <a:p>
            <a:pPr marL="0" lvl="0" indent="0" algn="l" rtl="0">
              <a:lnSpc>
                <a:spcPct val="100000"/>
              </a:lnSpc>
              <a:spcBef>
                <a:spcPts val="0"/>
              </a:spcBef>
              <a:spcAft>
                <a:spcPts val="0"/>
              </a:spcAft>
              <a:buSzPts val="1100"/>
              <a:buNone/>
            </a:pPr>
            <a:r>
              <a:rPr lang="en-GB"/>
              <a:t>information is available for them to help inform decisions.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The role of the parent appears to be </a:t>
            </a:r>
            <a:r>
              <a:rPr lang="en-GB" b="1"/>
              <a:t>dependent on the participants’ relationship with their</a:t>
            </a:r>
            <a:endParaRPr b="1"/>
          </a:p>
          <a:p>
            <a:pPr marL="0" lvl="0" indent="0" algn="l" rtl="0">
              <a:lnSpc>
                <a:spcPct val="100000"/>
              </a:lnSpc>
              <a:spcBef>
                <a:spcPts val="0"/>
              </a:spcBef>
              <a:spcAft>
                <a:spcPts val="0"/>
              </a:spcAft>
              <a:buSzPts val="1100"/>
              <a:buNone/>
            </a:pPr>
            <a:r>
              <a:rPr lang="en-GB" b="1"/>
              <a:t>parents</a:t>
            </a:r>
            <a:r>
              <a:rPr lang="en-GB"/>
              <a:t> and the way that advice was perceived to be intended. Parents who acted as</a:t>
            </a:r>
            <a:endParaRPr/>
          </a:p>
          <a:p>
            <a:pPr marL="0" lvl="0" indent="0" algn="l" rtl="0">
              <a:lnSpc>
                <a:spcPct val="100000"/>
              </a:lnSpc>
              <a:spcBef>
                <a:spcPts val="0"/>
              </a:spcBef>
              <a:spcAft>
                <a:spcPts val="0"/>
              </a:spcAft>
              <a:buSzPts val="1100"/>
              <a:buNone/>
            </a:pPr>
            <a:r>
              <a:rPr lang="en-GB" b="1"/>
              <a:t>influencers, listeners, and coaches more strongly influenced their children’s decisions</a:t>
            </a:r>
            <a:r>
              <a:rPr lang="en-GB"/>
              <a:t> than</a:t>
            </a:r>
            <a:endParaRPr/>
          </a:p>
          <a:p>
            <a:pPr marL="0" lvl="0" indent="0" algn="l" rtl="0">
              <a:lnSpc>
                <a:spcPct val="100000"/>
              </a:lnSpc>
              <a:spcBef>
                <a:spcPts val="0"/>
              </a:spcBef>
              <a:spcAft>
                <a:spcPts val="0"/>
              </a:spcAft>
              <a:buSzPts val="1100"/>
              <a:buNone/>
            </a:pPr>
            <a:r>
              <a:rPr lang="en-GB"/>
              <a:t>parents who were more </a:t>
            </a:r>
            <a:r>
              <a:rPr lang="en-GB" b="1"/>
              <a:t>demanding with certainty in their ideas</a:t>
            </a:r>
            <a:r>
              <a:rPr lang="en-GB"/>
              <a:t> for their children’s futures.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While the participants expressed the importance of friends discuss their futures with,</a:t>
            </a:r>
            <a:endParaRPr/>
          </a:p>
          <a:p>
            <a:pPr marL="0" lvl="0" indent="0" algn="l" rtl="0">
              <a:lnSpc>
                <a:spcPct val="100000"/>
              </a:lnSpc>
              <a:spcBef>
                <a:spcPts val="0"/>
              </a:spcBef>
              <a:spcAft>
                <a:spcPts val="0"/>
              </a:spcAft>
              <a:buSzPts val="1100"/>
              <a:buNone/>
            </a:pPr>
            <a:r>
              <a:rPr lang="en-GB"/>
              <a:t>ultimately, the decision about their next steps was not one that was ultimately strongly</a:t>
            </a:r>
            <a:endParaRPr/>
          </a:p>
          <a:p>
            <a:pPr marL="0" lvl="0" indent="0" algn="l" rtl="0">
              <a:lnSpc>
                <a:spcPct val="100000"/>
              </a:lnSpc>
              <a:spcBef>
                <a:spcPts val="0"/>
              </a:spcBef>
              <a:spcAft>
                <a:spcPts val="0"/>
              </a:spcAft>
              <a:buSzPts val="1100"/>
              <a:buNone/>
            </a:pPr>
            <a:r>
              <a:rPr lang="en-GB"/>
              <a:t>influenced by their friends. - Friends as sounding boards and motivators to make decisions.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DT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DG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DG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DT</a:t>
            </a:r>
            <a:endParaRPr/>
          </a:p>
        </p:txBody>
      </p:sp>
      <p:sp>
        <p:nvSpPr>
          <p:cNvPr id="166" name="Google Shape;16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DT</a:t>
            </a:r>
            <a:endParaRPr/>
          </a:p>
        </p:txBody>
      </p:sp>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DG</a:t>
            </a:r>
            <a:endParaRPr b="1"/>
          </a:p>
          <a:p>
            <a:pPr marL="0" lvl="0" indent="0" algn="l" rtl="0">
              <a:lnSpc>
                <a:spcPct val="100000"/>
              </a:lnSpc>
              <a:spcBef>
                <a:spcPts val="0"/>
              </a:spcBef>
              <a:spcAft>
                <a:spcPts val="0"/>
              </a:spcAft>
              <a:buSzPts val="1100"/>
              <a:buNone/>
            </a:pPr>
            <a:r>
              <a:rPr lang="en-GB" b="1"/>
              <a:t>The research questions</a:t>
            </a:r>
            <a:r>
              <a:rPr lang="en-GB"/>
              <a:t> to be answered by this study are: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1. Who do students talk to?</a:t>
            </a:r>
            <a:endParaRPr/>
          </a:p>
          <a:p>
            <a:pPr marL="0" lvl="0" indent="0" algn="l" rtl="0">
              <a:lnSpc>
                <a:spcPct val="100000"/>
              </a:lnSpc>
              <a:spcBef>
                <a:spcPts val="0"/>
              </a:spcBef>
              <a:spcAft>
                <a:spcPts val="0"/>
              </a:spcAft>
              <a:buSzPts val="1100"/>
              <a:buNone/>
            </a:pPr>
            <a:r>
              <a:rPr lang="en-GB"/>
              <a:t>2. What are the main drivers behind their decisions?</a:t>
            </a:r>
            <a:endParaRPr/>
          </a:p>
          <a:p>
            <a:pPr marL="0" lvl="0" indent="0" algn="l" rtl="0">
              <a:lnSpc>
                <a:spcPct val="100000"/>
              </a:lnSpc>
              <a:spcBef>
                <a:spcPts val="0"/>
              </a:spcBef>
              <a:spcAft>
                <a:spcPts val="0"/>
              </a:spcAft>
              <a:buSzPts val="1100"/>
              <a:buNone/>
            </a:pPr>
            <a:r>
              <a:rPr lang="en-GB"/>
              <a:t>3. What factors contribute to the decision making process?</a:t>
            </a:r>
            <a:endParaRPr/>
          </a:p>
          <a:p>
            <a:pPr marL="0" lvl="0" indent="0" algn="l" rtl="0">
              <a:lnSpc>
                <a:spcPct val="100000"/>
              </a:lnSpc>
              <a:spcBef>
                <a:spcPts val="0"/>
              </a:spcBef>
              <a:spcAft>
                <a:spcPts val="0"/>
              </a:spcAft>
              <a:buSzPts val="1100"/>
              <a:buNone/>
            </a:pPr>
            <a:r>
              <a:rPr lang="en-GB"/>
              <a:t>4. What could be improved to enhance the decision making process?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b="1"/>
              <a:t>Method</a:t>
            </a:r>
            <a:endParaRPr b="1"/>
          </a:p>
          <a:p>
            <a:pPr marL="0" lvl="0" indent="0" algn="l" rtl="0">
              <a:lnSpc>
                <a:spcPct val="100000"/>
              </a:lnSpc>
              <a:spcBef>
                <a:spcPts val="0"/>
              </a:spcBef>
              <a:spcAft>
                <a:spcPts val="0"/>
              </a:spcAft>
              <a:buClr>
                <a:schemeClr val="dk1"/>
              </a:buClr>
              <a:buSzPts val="1100"/>
              <a:buFont typeface="Arial"/>
              <a:buNone/>
            </a:pPr>
            <a:r>
              <a:rPr lang="en-GB"/>
              <a:t>A series of three semi-structured interviews were conducted using Google Meet. These took</a:t>
            </a:r>
            <a:endParaRPr/>
          </a:p>
          <a:p>
            <a:pPr marL="0" lvl="0" indent="0" algn="l" rtl="0">
              <a:lnSpc>
                <a:spcPct val="100000"/>
              </a:lnSpc>
              <a:spcBef>
                <a:spcPts val="0"/>
              </a:spcBef>
              <a:spcAft>
                <a:spcPts val="0"/>
              </a:spcAft>
              <a:buClr>
                <a:schemeClr val="dk1"/>
              </a:buClr>
              <a:buSzPts val="1100"/>
              <a:buFont typeface="Arial"/>
              <a:buNone/>
            </a:pPr>
            <a:r>
              <a:rPr lang="en-GB"/>
              <a:t>place regularly over the three college terms. Eight participants who were second year</a:t>
            </a:r>
            <a:endParaRPr/>
          </a:p>
          <a:p>
            <a:pPr marL="0" lvl="0" indent="0" algn="l" rtl="0">
              <a:lnSpc>
                <a:spcPct val="100000"/>
              </a:lnSpc>
              <a:spcBef>
                <a:spcPts val="0"/>
              </a:spcBef>
              <a:spcAft>
                <a:spcPts val="0"/>
              </a:spcAft>
              <a:buSzPts val="1100"/>
              <a:buNone/>
            </a:pPr>
            <a:r>
              <a:rPr lang="en-GB"/>
              <a:t>students on either a business or sport, vocational level 3 course, took part in the study.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DG</a:t>
            </a:r>
            <a:endParaRPr/>
          </a:p>
          <a:p>
            <a:pPr marL="0" lvl="0" indent="0" algn="l" rtl="0">
              <a:lnSpc>
                <a:spcPct val="100000"/>
              </a:lnSpc>
              <a:spcBef>
                <a:spcPts val="0"/>
              </a:spcBef>
              <a:spcAft>
                <a:spcPts val="0"/>
              </a:spcAft>
              <a:buSzPts val="1100"/>
              <a:buNone/>
            </a:pPr>
            <a:r>
              <a:rPr lang="en-GB" b="1"/>
              <a:t>Sample</a:t>
            </a:r>
            <a:endParaRPr b="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The sample was selected from a combination of purposive, convenience and volunteer</a:t>
            </a:r>
            <a:endParaRPr/>
          </a:p>
          <a:p>
            <a:pPr marL="0" lvl="0" indent="0" algn="l" rtl="0">
              <a:lnSpc>
                <a:spcPct val="100000"/>
              </a:lnSpc>
              <a:spcBef>
                <a:spcPts val="0"/>
              </a:spcBef>
              <a:spcAft>
                <a:spcPts val="0"/>
              </a:spcAft>
              <a:buSzPts val="1100"/>
              <a:buNone/>
            </a:pPr>
            <a:r>
              <a:rPr lang="en-GB"/>
              <a:t>sampling. That is to say the sample were NCOP learners in their second year on a vocational</a:t>
            </a:r>
            <a:endParaRPr/>
          </a:p>
          <a:p>
            <a:pPr marL="0" lvl="0" indent="0" algn="l" rtl="0">
              <a:lnSpc>
                <a:spcPct val="100000"/>
              </a:lnSpc>
              <a:spcBef>
                <a:spcPts val="0"/>
              </a:spcBef>
              <a:spcAft>
                <a:spcPts val="0"/>
              </a:spcAft>
              <a:buSzPts val="1100"/>
              <a:buNone/>
            </a:pPr>
            <a:r>
              <a:rPr lang="en-GB"/>
              <a:t>level 3 programme within the subject program areas that the interviewers worked. All level</a:t>
            </a:r>
            <a:endParaRPr/>
          </a:p>
          <a:p>
            <a:pPr marL="0" lvl="0" indent="0" algn="l" rtl="0">
              <a:lnSpc>
                <a:spcPct val="100000"/>
              </a:lnSpc>
              <a:spcBef>
                <a:spcPts val="0"/>
              </a:spcBef>
              <a:spcAft>
                <a:spcPts val="0"/>
              </a:spcAft>
              <a:buSzPts val="1100"/>
              <a:buNone/>
            </a:pPr>
            <a:r>
              <a:rPr lang="en-GB"/>
              <a:t>3 NCOP learners within these areas were presented with the opportunity to be involved in</a:t>
            </a:r>
            <a:endParaRPr/>
          </a:p>
          <a:p>
            <a:pPr marL="0" lvl="0" indent="0" algn="l" rtl="0">
              <a:lnSpc>
                <a:spcPct val="100000"/>
              </a:lnSpc>
              <a:spcBef>
                <a:spcPts val="0"/>
              </a:spcBef>
              <a:spcAft>
                <a:spcPts val="0"/>
              </a:spcAft>
              <a:buSzPts val="1100"/>
              <a:buNone/>
            </a:pPr>
            <a:r>
              <a:rPr lang="en-GB"/>
              <a:t>the research. A total of 8 participants were recruited for the three semi structured</a:t>
            </a:r>
            <a:endParaRPr/>
          </a:p>
          <a:p>
            <a:pPr marL="0" lvl="0" indent="0" algn="l" rtl="0">
              <a:lnSpc>
                <a:spcPct val="100000"/>
              </a:lnSpc>
              <a:spcBef>
                <a:spcPts val="0"/>
              </a:spcBef>
              <a:spcAft>
                <a:spcPts val="0"/>
              </a:spcAft>
              <a:buSzPts val="1100"/>
              <a:buNone/>
            </a:pPr>
            <a:r>
              <a:rPr lang="en-GB"/>
              <a:t>interviews and this sample size was selected based on volunteer sampling.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b="1"/>
              <a:t>Data Analysis</a:t>
            </a:r>
            <a:endParaRPr b="1"/>
          </a:p>
          <a:p>
            <a:pPr marL="0" lvl="0" indent="0" algn="l" rtl="0">
              <a:lnSpc>
                <a:spcPct val="100000"/>
              </a:lnSpc>
              <a:spcBef>
                <a:spcPts val="0"/>
              </a:spcBef>
              <a:spcAft>
                <a:spcPts val="0"/>
              </a:spcAft>
              <a:buSzPts val="1100"/>
              <a:buNone/>
            </a:pPr>
            <a:r>
              <a:rPr lang="en-GB"/>
              <a:t>A Grounded Theory approach to the analysis was utilised, with codes developed naturally</a:t>
            </a:r>
            <a:endParaRPr/>
          </a:p>
          <a:p>
            <a:pPr marL="0" lvl="0" indent="0" algn="l" rtl="0">
              <a:lnSpc>
                <a:spcPct val="100000"/>
              </a:lnSpc>
              <a:spcBef>
                <a:spcPts val="0"/>
              </a:spcBef>
              <a:spcAft>
                <a:spcPts val="0"/>
              </a:spcAft>
              <a:buSzPts val="1100"/>
              <a:buNone/>
            </a:pPr>
            <a:r>
              <a:rPr lang="en-GB"/>
              <a:t>from the transcripts (Glaser &amp; Strauss, 2017). NVivo 12 Plus software was used to facilitate</a:t>
            </a:r>
            <a:endParaRPr/>
          </a:p>
          <a:p>
            <a:pPr marL="0" lvl="0" indent="0" algn="l" rtl="0">
              <a:lnSpc>
                <a:spcPct val="100000"/>
              </a:lnSpc>
              <a:spcBef>
                <a:spcPts val="0"/>
              </a:spcBef>
              <a:spcAft>
                <a:spcPts val="0"/>
              </a:spcAft>
              <a:buSzPts val="1100"/>
              <a:buNone/>
            </a:pPr>
            <a:r>
              <a:rPr lang="en-GB"/>
              <a:t>the coding and analysis of the transcripts.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To ensure a sound level of objectivity in data analysis, all information collected was</a:t>
            </a:r>
            <a:endParaRPr/>
          </a:p>
          <a:p>
            <a:pPr marL="0" lvl="0" indent="0" algn="l" rtl="0">
              <a:lnSpc>
                <a:spcPct val="100000"/>
              </a:lnSpc>
              <a:spcBef>
                <a:spcPts val="0"/>
              </a:spcBef>
              <a:spcAft>
                <a:spcPts val="0"/>
              </a:spcAft>
              <a:buSzPts val="1100"/>
              <a:buNone/>
            </a:pPr>
            <a:r>
              <a:rPr lang="en-GB"/>
              <a:t>transcribed, coded and utilised to prevent any bias and misrepresentation of the data</a:t>
            </a:r>
            <a:endParaRPr/>
          </a:p>
          <a:p>
            <a:pPr marL="0" lvl="0" indent="0" algn="l" rtl="0">
              <a:lnSpc>
                <a:spcPct val="100000"/>
              </a:lnSpc>
              <a:spcBef>
                <a:spcPts val="0"/>
              </a:spcBef>
              <a:spcAft>
                <a:spcPts val="0"/>
              </a:spcAft>
              <a:buSzPts val="1100"/>
              <a:buNone/>
            </a:pPr>
            <a:r>
              <a:rPr lang="en-GB"/>
              <a:t>(Cohen, Manion, and Morrison 2018).</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b="1"/>
              <a:t>Limitations</a:t>
            </a:r>
            <a:endParaRPr b="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A potential limitation of the study was the potential for researcher bias. As the researchers</a:t>
            </a:r>
            <a:endParaRPr/>
          </a:p>
          <a:p>
            <a:pPr marL="0" lvl="0" indent="0" algn="l" rtl="0">
              <a:lnSpc>
                <a:spcPct val="100000"/>
              </a:lnSpc>
              <a:spcBef>
                <a:spcPts val="0"/>
              </a:spcBef>
              <a:spcAft>
                <a:spcPts val="0"/>
              </a:spcAft>
              <a:buSzPts val="1100"/>
              <a:buNone/>
            </a:pPr>
            <a:r>
              <a:rPr lang="en-GB"/>
              <a:t>carrying out the interviews were members of the research team and linked to the SUN</a:t>
            </a:r>
            <a:endParaRPr/>
          </a:p>
          <a:p>
            <a:pPr marL="0" lvl="0" indent="0" algn="l" rtl="0">
              <a:lnSpc>
                <a:spcPct val="100000"/>
              </a:lnSpc>
              <a:spcBef>
                <a:spcPts val="0"/>
              </a:spcBef>
              <a:spcAft>
                <a:spcPts val="0"/>
              </a:spcAft>
              <a:buSzPts val="1100"/>
              <a:buNone/>
            </a:pPr>
            <a:r>
              <a:rPr lang="en-GB"/>
              <a:t>project, there is potential that their perceptions and individual bias could impact the</a:t>
            </a:r>
            <a:endParaRPr/>
          </a:p>
          <a:p>
            <a:pPr marL="0" lvl="0" indent="0" algn="l" rtl="0">
              <a:lnSpc>
                <a:spcPct val="100000"/>
              </a:lnSpc>
              <a:spcBef>
                <a:spcPts val="0"/>
              </a:spcBef>
              <a:spcAft>
                <a:spcPts val="0"/>
              </a:spcAft>
              <a:buSzPts val="1100"/>
              <a:buNone/>
            </a:pPr>
            <a:r>
              <a:rPr lang="en-GB"/>
              <a:t>interviews, in terms of questions used and prompts given (Cohen, Manion &amp; Morrison,</a:t>
            </a:r>
            <a:endParaRPr/>
          </a:p>
          <a:p>
            <a:pPr marL="0" lvl="0" indent="0" algn="l" rtl="0">
              <a:lnSpc>
                <a:spcPct val="100000"/>
              </a:lnSpc>
              <a:spcBef>
                <a:spcPts val="0"/>
              </a:spcBef>
              <a:spcAft>
                <a:spcPts val="0"/>
              </a:spcAft>
              <a:buSzPts val="1100"/>
              <a:buNone/>
            </a:pPr>
            <a:r>
              <a:rPr lang="en-GB"/>
              <a:t>2018).</a:t>
            </a:r>
            <a:endParaRPr/>
          </a:p>
          <a:p>
            <a:pPr marL="0" lvl="0" indent="0" algn="l" rtl="0">
              <a:lnSpc>
                <a:spcPct val="100000"/>
              </a:lnSpc>
              <a:spcBef>
                <a:spcPts val="0"/>
              </a:spcBef>
              <a:spcAft>
                <a:spcPts val="0"/>
              </a:spcAft>
              <a:buSzPts val="1100"/>
              <a:buNone/>
            </a:pPr>
            <a:r>
              <a:rPr lang="en-GB"/>
              <a:t>Participation in the study may have been influenced by the power dynamic between the</a:t>
            </a:r>
            <a:endParaRPr/>
          </a:p>
          <a:p>
            <a:pPr marL="0" lvl="0" indent="0" algn="l" rtl="0">
              <a:lnSpc>
                <a:spcPct val="100000"/>
              </a:lnSpc>
              <a:spcBef>
                <a:spcPts val="0"/>
              </a:spcBef>
              <a:spcAft>
                <a:spcPts val="0"/>
              </a:spcAft>
              <a:buSzPts val="1100"/>
              <a:buNone/>
            </a:pPr>
            <a:r>
              <a:rPr lang="en-GB"/>
              <a:t>participants and researchers. As the researchers who conducted the interviews work at the</a:t>
            </a:r>
            <a:endParaRPr/>
          </a:p>
          <a:p>
            <a:pPr marL="0" lvl="0" indent="0" algn="l" rtl="0">
              <a:lnSpc>
                <a:spcPct val="100000"/>
              </a:lnSpc>
              <a:spcBef>
                <a:spcPts val="0"/>
              </a:spcBef>
              <a:spcAft>
                <a:spcPts val="0"/>
              </a:spcAft>
              <a:buSzPts val="1100"/>
              <a:buNone/>
            </a:pPr>
            <a:r>
              <a:rPr lang="en-GB"/>
              <a:t>college where the participants are students, this may have affected their willingness to</a:t>
            </a:r>
            <a:endParaRPr/>
          </a:p>
          <a:p>
            <a:pPr marL="0" lvl="0" indent="0" algn="l" rtl="0">
              <a:lnSpc>
                <a:spcPct val="100000"/>
              </a:lnSpc>
              <a:spcBef>
                <a:spcPts val="0"/>
              </a:spcBef>
              <a:spcAft>
                <a:spcPts val="0"/>
              </a:spcAft>
              <a:buSzPts val="1100"/>
              <a:buNone/>
            </a:pPr>
            <a:r>
              <a:rPr lang="en-GB"/>
              <a:t>participate and potentially the nature of their answers (Teye, 2012).</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DT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DT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2"/>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74" name="Google Shape;74;p1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5"/>
        <p:cNvGrpSpPr/>
        <p:nvPr/>
      </p:nvGrpSpPr>
      <p:grpSpPr>
        <a:xfrm>
          <a:off x="0" y="0"/>
          <a:ext cx="0" cy="0"/>
          <a:chOff x="0" y="0"/>
          <a:chExt cx="0" cy="0"/>
        </a:xfrm>
      </p:grpSpPr>
      <p:grpSp>
        <p:nvGrpSpPr>
          <p:cNvPr id="76" name="Google Shape;76;p12"/>
          <p:cNvGrpSpPr/>
          <p:nvPr/>
        </p:nvGrpSpPr>
        <p:grpSpPr>
          <a:xfrm>
            <a:off x="6098378" y="5"/>
            <a:ext cx="3045625" cy="2030570"/>
            <a:chOff x="6098378" y="5"/>
            <a:chExt cx="3045625" cy="2030570"/>
          </a:xfrm>
        </p:grpSpPr>
        <p:sp>
          <p:nvSpPr>
            <p:cNvPr id="77" name="Google Shape;7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 name="Google Shape;82;p12"/>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83" name="Google Shape;83;p12"/>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84" name="Google Shape;84;p1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4" name="Google Shape;9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97" name="Google Shape;97;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98" name="Google Shape;9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01" name="Google Shape;10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4" name="Google Shape;10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5" name="Google Shape;10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6" name="Google Shape;10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2" name="Google Shape;112;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3" name="Google Shape;11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16" name="Google Shape;11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22" name="Google Shape;22;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7"/>
        <p:cNvGrpSpPr/>
        <p:nvPr/>
      </p:nvGrpSpPr>
      <p:grpSpPr>
        <a:xfrm>
          <a:off x="0" y="0"/>
          <a:ext cx="0" cy="0"/>
          <a:chOff x="0" y="0"/>
          <a:chExt cx="0" cy="0"/>
        </a:xfrm>
      </p:grpSpPr>
      <p:sp>
        <p:nvSpPr>
          <p:cNvPr id="118" name="Google Shape;11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0" name="Google Shape;120;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1" name="Google Shape;12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2" name="Google Shape;12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3"/>
        <p:cNvGrpSpPr/>
        <p:nvPr/>
      </p:nvGrpSpPr>
      <p:grpSpPr>
        <a:xfrm>
          <a:off x="0" y="0"/>
          <a:ext cx="0" cy="0"/>
          <a:chOff x="0" y="0"/>
          <a:chExt cx="0" cy="0"/>
        </a:xfrm>
      </p:grpSpPr>
      <p:sp>
        <p:nvSpPr>
          <p:cNvPr id="124" name="Google Shape;124;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25" name="Google Shape;12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6"/>
        <p:cNvGrpSpPr/>
        <p:nvPr/>
      </p:nvGrpSpPr>
      <p:grpSpPr>
        <a:xfrm>
          <a:off x="0" y="0"/>
          <a:ext cx="0" cy="0"/>
          <a:chOff x="0" y="0"/>
          <a:chExt cx="0" cy="0"/>
        </a:xfrm>
      </p:grpSpPr>
      <p:sp>
        <p:nvSpPr>
          <p:cNvPr id="127" name="Google Shape;12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8" name="Google Shape;12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29" name="Google Shape;12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4"/>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0"/>
        <p:cNvGrpSpPr/>
        <p:nvPr/>
      </p:nvGrpSpPr>
      <p:grpSpPr>
        <a:xfrm>
          <a:off x="0" y="0"/>
          <a:ext cx="0" cy="0"/>
          <a:chOff x="0" y="0"/>
          <a:chExt cx="0" cy="0"/>
        </a:xfrm>
      </p:grpSpPr>
      <p:grpSp>
        <p:nvGrpSpPr>
          <p:cNvPr id="31" name="Google Shape;31;p5"/>
          <p:cNvGrpSpPr/>
          <p:nvPr/>
        </p:nvGrpSpPr>
        <p:grpSpPr>
          <a:xfrm>
            <a:off x="6098378" y="5"/>
            <a:ext cx="3045625" cy="2030570"/>
            <a:chOff x="6098378" y="5"/>
            <a:chExt cx="3045625" cy="2030570"/>
          </a:xfrm>
        </p:grpSpPr>
        <p:sp>
          <p:nvSpPr>
            <p:cNvPr id="32" name="Google Shape;32;p5"/>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5"/>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8" name="Google Shape;38;p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grpSp>
        <p:nvGrpSpPr>
          <p:cNvPr id="40" name="Google Shape;40;p6"/>
          <p:cNvGrpSpPr/>
          <p:nvPr/>
        </p:nvGrpSpPr>
        <p:grpSpPr>
          <a:xfrm>
            <a:off x="0" y="3903669"/>
            <a:ext cx="9144000" cy="1239925"/>
            <a:chOff x="0" y="3903669"/>
            <a:chExt cx="9144000" cy="1239925"/>
          </a:xfrm>
        </p:grpSpPr>
        <p:sp>
          <p:nvSpPr>
            <p:cNvPr id="41" name="Google Shape;41;p6"/>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 name="Google Shape;46;p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7" name="Google Shape;47;p6"/>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8" name="Google Shape;48;p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1" name="Google Shape;51;p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4" name="Google Shape;54;p8"/>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5" name="Google Shape;55;p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6"/>
        <p:cNvGrpSpPr/>
        <p:nvPr/>
      </p:nvGrpSpPr>
      <p:grpSpPr>
        <a:xfrm>
          <a:off x="0" y="0"/>
          <a:ext cx="0" cy="0"/>
          <a:chOff x="0" y="0"/>
          <a:chExt cx="0" cy="0"/>
        </a:xfrm>
      </p:grpSpPr>
      <p:grpSp>
        <p:nvGrpSpPr>
          <p:cNvPr id="57" name="Google Shape;57;p9"/>
          <p:cNvGrpSpPr/>
          <p:nvPr/>
        </p:nvGrpSpPr>
        <p:grpSpPr>
          <a:xfrm>
            <a:off x="6098378" y="5"/>
            <a:ext cx="3045625" cy="2030570"/>
            <a:chOff x="6098378" y="5"/>
            <a:chExt cx="3045625" cy="2030570"/>
          </a:xfrm>
        </p:grpSpPr>
        <p:sp>
          <p:nvSpPr>
            <p:cNvPr id="58" name="Google Shape;5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 name="Google Shape;63;p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4" name="Google Shape;64;p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7" name="Google Shape;6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8" name="Google Shape;68;p10"/>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9" name="Google Shape;69;p10"/>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0" name="Google Shape;70;p1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71" name="Google Shape;71;p1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omfortaa"/>
              <a:buNone/>
              <a:defRPr sz="2800" b="0" i="0" u="none" strike="noStrike" cap="none">
                <a:solidFill>
                  <a:schemeClr val="dk1"/>
                </a:solidFill>
                <a:latin typeface="Comfortaa"/>
                <a:ea typeface="Comfortaa"/>
                <a:cs typeface="Comfortaa"/>
                <a:sym typeface="Comforta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9" name="Google Shape;89;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omfortaa"/>
              <a:buChar char="●"/>
              <a:defRPr sz="1800" b="0" i="0" u="none" strike="noStrike" cap="none">
                <a:solidFill>
                  <a:schemeClr val="dk2"/>
                </a:solidFill>
                <a:latin typeface="Comfortaa"/>
                <a:ea typeface="Comfortaa"/>
                <a:cs typeface="Comfortaa"/>
                <a:sym typeface="Comfortaa"/>
              </a:defRPr>
            </a:lvl1pPr>
            <a:lvl2pPr marL="914400" marR="0" lvl="1"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2pPr>
            <a:lvl3pPr marL="1371600" marR="0" lvl="2"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3pPr>
            <a:lvl4pPr marL="1828800" marR="0" lvl="3"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4pPr>
            <a:lvl5pPr marL="2286000" marR="0" lvl="4"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5pPr>
            <a:lvl6pPr marL="2743200" marR="0" lvl="5"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6pPr>
            <a:lvl7pPr marL="3200400" marR="0" lvl="6"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7pPr>
            <a:lvl8pPr marL="3657600" marR="0" lvl="7"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8pPr>
            <a:lvl9pPr marL="4114800" marR="0" lvl="8" indent="-317500" algn="l" rtl="0">
              <a:lnSpc>
                <a:spcPct val="115000"/>
              </a:lnSpc>
              <a:spcBef>
                <a:spcPts val="1600"/>
              </a:spcBef>
              <a:spcAft>
                <a:spcPts val="160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9pPr>
          </a:lstStyle>
          <a:p>
            <a:endParaRPr/>
          </a:p>
        </p:txBody>
      </p:sp>
      <p:sp>
        <p:nvSpPr>
          <p:cNvPr id="90" name="Google Shape;9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n-GB"/>
              <a:t>Decisions, decisions, decisions</a:t>
            </a:r>
            <a:endParaRPr/>
          </a:p>
        </p:txBody>
      </p:sp>
      <p:sp>
        <p:nvSpPr>
          <p:cNvPr id="137" name="Google Shape;137;p26"/>
          <p:cNvSpPr txBox="1">
            <a:spLocks noGrp="1"/>
          </p:cNvSpPr>
          <p:nvPr>
            <p:ph type="subTitle" idx="1"/>
          </p:nvPr>
        </p:nvSpPr>
        <p:spPr>
          <a:xfrm>
            <a:off x="311700" y="2834125"/>
            <a:ext cx="8520600" cy="1835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100"/>
              <a:buNone/>
            </a:pPr>
            <a:r>
              <a:rPr lang="en-GB"/>
              <a:t>An analysis of the external factors affecting National Collaborative Outreach Programme (NCOP) students and the impact these can have when making decisions about post-FE education</a:t>
            </a: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r>
              <a:rPr lang="en-GB" sz="1600"/>
              <a:t>David Galloway						Dom Thompson</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628650" y="-6"/>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t>Discussion Parents/Friends</a:t>
            </a:r>
            <a:endParaRPr/>
          </a:p>
        </p:txBody>
      </p:sp>
      <p:sp>
        <p:nvSpPr>
          <p:cNvPr id="252" name="Google Shape;252;p35"/>
          <p:cNvSpPr txBox="1">
            <a:spLocks noGrp="1"/>
          </p:cNvSpPr>
          <p:nvPr>
            <p:ph type="body" idx="1"/>
          </p:nvPr>
        </p:nvSpPr>
        <p:spPr>
          <a:xfrm>
            <a:off x="460188" y="787650"/>
            <a:ext cx="82236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en-GB" sz="1500" i="1">
                <a:solidFill>
                  <a:srgbClr val="000000"/>
                </a:solidFill>
                <a:latin typeface="Calibri"/>
                <a:ea typeface="Calibri"/>
                <a:cs typeface="Calibri"/>
                <a:sym typeface="Calibri"/>
              </a:rPr>
              <a:t>“...But I think the biggest conversations I’ve probably had with my mum. She wants me to go to uni, she thinks it’ll be like the best thing I’ve done. But she’s also quite a big person to, like, push me on not to do physio, go onto other courses. So I get my back up quite a bit with some conversations we’ve had.”  </a:t>
            </a:r>
            <a:r>
              <a:rPr lang="en-GB" sz="1500" b="1" i="1">
                <a:solidFill>
                  <a:srgbClr val="000000"/>
                </a:solidFill>
                <a:latin typeface="Calibri"/>
                <a:ea typeface="Calibri"/>
                <a:cs typeface="Calibri"/>
                <a:sym typeface="Calibri"/>
              </a:rPr>
              <a:t>- Hannah</a:t>
            </a:r>
            <a:endParaRPr sz="1900" b="1"/>
          </a:p>
          <a:p>
            <a:pPr marL="0" lvl="0" indent="0" algn="l" rtl="0">
              <a:lnSpc>
                <a:spcPct val="90000"/>
              </a:lnSpc>
              <a:spcBef>
                <a:spcPts val="800"/>
              </a:spcBef>
              <a:spcAft>
                <a:spcPts val="0"/>
              </a:spcAft>
              <a:buSzPts val="1400"/>
              <a:buNone/>
            </a:pPr>
            <a:endParaRPr sz="1900" b="1"/>
          </a:p>
          <a:p>
            <a:pPr marL="0" lvl="0" indent="0" algn="l" rtl="0">
              <a:lnSpc>
                <a:spcPct val="90000"/>
              </a:lnSpc>
              <a:spcBef>
                <a:spcPts val="1200"/>
              </a:spcBef>
              <a:spcAft>
                <a:spcPts val="1200"/>
              </a:spcAft>
              <a:buSzPts val="1400"/>
              <a:buNone/>
            </a:pPr>
            <a:r>
              <a:rPr lang="en-GB" sz="1500" i="1">
                <a:solidFill>
                  <a:srgbClr val="000000"/>
                </a:solidFill>
                <a:latin typeface="Calibri"/>
                <a:ea typeface="Calibri"/>
                <a:cs typeface="Calibri"/>
                <a:sym typeface="Calibri"/>
              </a:rPr>
              <a:t>“So I have in mind to go to Chichester because...the main reason, I know it’s maybe not a good idea, but a few of my mates from my course and college right now are going there and I didn’t want to be alone. But then again, I chose Winchester out of the fact that I need to do what’s best for myself. But I know the courses my friends are attending in Chichester, they’re not attending the same course. They’re attending sports therapy, not strength and conditioning, which is kind of a separate area to me</a:t>
            </a:r>
            <a:r>
              <a:rPr lang="en-GB" sz="1900"/>
              <a:t>.”</a:t>
            </a:r>
            <a:r>
              <a:rPr lang="en-GB" sz="1500" i="1">
                <a:solidFill>
                  <a:srgbClr val="000000"/>
                </a:solidFill>
                <a:latin typeface="Calibri"/>
                <a:ea typeface="Calibri"/>
                <a:cs typeface="Calibri"/>
                <a:sym typeface="Calibri"/>
              </a:rPr>
              <a:t> </a:t>
            </a:r>
            <a:r>
              <a:rPr lang="en-GB" sz="1500" b="1" i="1">
                <a:solidFill>
                  <a:srgbClr val="000000"/>
                </a:solidFill>
                <a:latin typeface="Calibri"/>
                <a:ea typeface="Calibri"/>
                <a:cs typeface="Calibri"/>
                <a:sym typeface="Calibri"/>
              </a:rPr>
              <a:t>-</a:t>
            </a:r>
            <a:r>
              <a:rPr lang="en-GB" sz="1900" b="1"/>
              <a:t> </a:t>
            </a:r>
            <a:r>
              <a:rPr lang="en-GB" sz="1500" b="1" i="1">
                <a:solidFill>
                  <a:srgbClr val="000000"/>
                </a:solidFill>
                <a:latin typeface="Calibri"/>
                <a:ea typeface="Calibri"/>
                <a:cs typeface="Calibri"/>
                <a:sym typeface="Calibri"/>
              </a:rPr>
              <a:t>Adam</a:t>
            </a:r>
            <a:endParaRPr sz="1900" b="1"/>
          </a:p>
        </p:txBody>
      </p:sp>
      <p:pic>
        <p:nvPicPr>
          <p:cNvPr id="253" name="Google Shape;253;p35"/>
          <p:cNvPicPr preferRelativeResize="0"/>
          <p:nvPr/>
        </p:nvPicPr>
        <p:blipFill rotWithShape="1">
          <a:blip r:embed="rId3">
            <a:alphaModFix/>
          </a:blip>
          <a:srcRect b="12395"/>
          <a:stretch/>
        </p:blipFill>
        <p:spPr>
          <a:xfrm>
            <a:off x="3434750" y="3226625"/>
            <a:ext cx="2174575" cy="1844650"/>
          </a:xfrm>
          <a:prstGeom prst="rect">
            <a:avLst/>
          </a:prstGeom>
          <a:noFill/>
          <a:ln>
            <a:noFill/>
          </a:ln>
        </p:spPr>
      </p:pic>
      <p:sp>
        <p:nvSpPr>
          <p:cNvPr id="254" name="Google Shape;254;p35"/>
          <p:cNvSpPr txBox="1"/>
          <p:nvPr/>
        </p:nvSpPr>
        <p:spPr>
          <a:xfrm>
            <a:off x="5908500" y="3948850"/>
            <a:ext cx="2845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Roboto"/>
                <a:ea typeface="Roboto"/>
                <a:cs typeface="Roboto"/>
                <a:sym typeface="Roboto"/>
              </a:rPr>
              <a:t>Parents as listeners, coaches &amp; influencers</a:t>
            </a:r>
            <a:endParaRPr sz="1400" b="1" i="0" u="none" strike="noStrike" cap="none">
              <a:solidFill>
                <a:srgbClr val="000000"/>
              </a:solidFill>
              <a:latin typeface="Roboto"/>
              <a:ea typeface="Roboto"/>
              <a:cs typeface="Roboto"/>
              <a:sym typeface="Roboto"/>
            </a:endParaRPr>
          </a:p>
        </p:txBody>
      </p:sp>
      <p:sp>
        <p:nvSpPr>
          <p:cNvPr id="255" name="Google Shape;255;p35"/>
          <p:cNvSpPr txBox="1"/>
          <p:nvPr/>
        </p:nvSpPr>
        <p:spPr>
          <a:xfrm>
            <a:off x="460200" y="3948850"/>
            <a:ext cx="28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Roboto"/>
                <a:ea typeface="Roboto"/>
                <a:cs typeface="Roboto"/>
                <a:sym typeface="Roboto"/>
              </a:rPr>
              <a:t>Friends as sounding boards</a:t>
            </a:r>
            <a:endParaRPr sz="1400" b="1" i="0" u="none" strike="noStrike" cap="non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t>Recommendations</a:t>
            </a:r>
            <a:endParaRPr/>
          </a:p>
        </p:txBody>
      </p:sp>
      <p:sp>
        <p:nvSpPr>
          <p:cNvPr id="261" name="Google Shape;261;p36"/>
          <p:cNvSpPr txBox="1">
            <a:spLocks noGrp="1"/>
          </p:cNvSpPr>
          <p:nvPr>
            <p:ph type="body" idx="1"/>
          </p:nvPr>
        </p:nvSpPr>
        <p:spPr>
          <a:xfrm>
            <a:off x="382175" y="1084675"/>
            <a:ext cx="7516200" cy="3785100"/>
          </a:xfrm>
          <a:prstGeom prst="rect">
            <a:avLst/>
          </a:prstGeom>
          <a:noFill/>
          <a:ln>
            <a:noFill/>
          </a:ln>
        </p:spPr>
        <p:txBody>
          <a:bodyPr spcFirstLastPara="1" wrap="square" lIns="68575" tIns="34275" rIns="68575" bIns="34275" anchor="t" anchorCtr="0">
            <a:normAutofit lnSpcReduction="20000"/>
          </a:bodyPr>
          <a:lstStyle/>
          <a:p>
            <a:pPr marL="285750" lvl="0" indent="-285750" algn="l" rtl="0">
              <a:lnSpc>
                <a:spcPct val="120000"/>
              </a:lnSpc>
              <a:spcBef>
                <a:spcPts val="1200"/>
              </a:spcBef>
              <a:spcAft>
                <a:spcPts val="0"/>
              </a:spcAft>
              <a:buSzPts val="1400"/>
              <a:buChar char="●"/>
            </a:pPr>
            <a:r>
              <a:rPr lang="en-GB" sz="1743"/>
              <a:t>Universities should engage more with college tutors to update them with details of the university itself, the benefits and specific courses.</a:t>
            </a:r>
            <a:endParaRPr/>
          </a:p>
          <a:p>
            <a:pPr marL="742950" lvl="1" indent="-285750" algn="l" rtl="0">
              <a:lnSpc>
                <a:spcPct val="120000"/>
              </a:lnSpc>
              <a:spcBef>
                <a:spcPts val="1200"/>
              </a:spcBef>
              <a:spcAft>
                <a:spcPts val="0"/>
              </a:spcAft>
              <a:buSzPts val="1400"/>
              <a:buChar char="○"/>
            </a:pPr>
            <a:r>
              <a:rPr lang="en-GB" sz="1343"/>
              <a:t>Webinars</a:t>
            </a:r>
            <a:endParaRPr/>
          </a:p>
          <a:p>
            <a:pPr marL="742950" lvl="1" indent="-285750" algn="l" rtl="0">
              <a:lnSpc>
                <a:spcPct val="120000"/>
              </a:lnSpc>
              <a:spcBef>
                <a:spcPts val="1200"/>
              </a:spcBef>
              <a:spcAft>
                <a:spcPts val="0"/>
              </a:spcAft>
              <a:buSzPts val="1400"/>
              <a:buChar char="○"/>
            </a:pPr>
            <a:r>
              <a:rPr lang="en-GB" sz="1343"/>
              <a:t>Events</a:t>
            </a:r>
            <a:endParaRPr sz="1743"/>
          </a:p>
          <a:p>
            <a:pPr marL="285750" lvl="0" indent="-285750" algn="l" rtl="0">
              <a:lnSpc>
                <a:spcPct val="120000"/>
              </a:lnSpc>
              <a:spcBef>
                <a:spcPts val="1200"/>
              </a:spcBef>
              <a:spcAft>
                <a:spcPts val="0"/>
              </a:spcAft>
              <a:buSzPts val="1400"/>
              <a:buChar char="●"/>
            </a:pPr>
            <a:r>
              <a:rPr lang="en-GB" sz="1743"/>
              <a:t>Parents also have a significant influence over the decision making of their children and universities should engage more with this group to ensure accurate and current information is available for them to help inform decisions.</a:t>
            </a:r>
            <a:endParaRPr/>
          </a:p>
          <a:p>
            <a:pPr marL="742950" lvl="1" indent="-285750" algn="l" rtl="0">
              <a:lnSpc>
                <a:spcPct val="120000"/>
              </a:lnSpc>
              <a:spcBef>
                <a:spcPts val="1200"/>
              </a:spcBef>
              <a:spcAft>
                <a:spcPts val="0"/>
              </a:spcAft>
              <a:buSzPts val="1400"/>
              <a:buChar char="○"/>
            </a:pPr>
            <a:r>
              <a:rPr lang="en-GB" sz="1343"/>
              <a:t>Webinars</a:t>
            </a:r>
            <a:endParaRPr/>
          </a:p>
          <a:p>
            <a:pPr marL="742950" lvl="1" indent="-285750" algn="l" rtl="0">
              <a:lnSpc>
                <a:spcPct val="120000"/>
              </a:lnSpc>
              <a:spcBef>
                <a:spcPts val="1200"/>
              </a:spcBef>
              <a:spcAft>
                <a:spcPts val="0"/>
              </a:spcAft>
              <a:buSzPts val="1400"/>
              <a:buChar char="○"/>
            </a:pPr>
            <a:r>
              <a:rPr lang="en-GB" sz="1343"/>
              <a:t>Events</a:t>
            </a:r>
            <a:endParaRPr sz="1343"/>
          </a:p>
          <a:p>
            <a:pPr marL="0" lvl="0" indent="0" algn="l" rtl="0">
              <a:lnSpc>
                <a:spcPct val="90000"/>
              </a:lnSpc>
              <a:spcBef>
                <a:spcPts val="1200"/>
              </a:spcBef>
              <a:spcAft>
                <a:spcPts val="1200"/>
              </a:spcAft>
              <a:buSzPts val="1400"/>
              <a:buNone/>
            </a:pPr>
            <a:endParaRPr/>
          </a:p>
        </p:txBody>
      </p:sp>
      <p:pic>
        <p:nvPicPr>
          <p:cNvPr id="262" name="Google Shape;262;p36"/>
          <p:cNvPicPr preferRelativeResize="0"/>
          <p:nvPr/>
        </p:nvPicPr>
        <p:blipFill rotWithShape="1">
          <a:blip r:embed="rId3">
            <a:alphaModFix/>
          </a:blip>
          <a:srcRect b="19910"/>
          <a:stretch/>
        </p:blipFill>
        <p:spPr>
          <a:xfrm>
            <a:off x="7498038" y="385771"/>
            <a:ext cx="1852975" cy="1484079"/>
          </a:xfrm>
          <a:prstGeom prst="rect">
            <a:avLst/>
          </a:prstGeom>
          <a:noFill/>
          <a:ln>
            <a:noFill/>
          </a:ln>
        </p:spPr>
      </p:pic>
      <p:sp>
        <p:nvSpPr>
          <p:cNvPr id="263" name="Google Shape;263;p36"/>
          <p:cNvSpPr txBox="1"/>
          <p:nvPr/>
        </p:nvSpPr>
        <p:spPr>
          <a:xfrm>
            <a:off x="8019200" y="1869850"/>
            <a:ext cx="969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2"/>
                </a:solidFill>
                <a:latin typeface="Roboto"/>
                <a:ea typeface="Roboto"/>
                <a:cs typeface="Roboto"/>
                <a:sym typeface="Roboto"/>
              </a:rPr>
              <a:t>Tutor</a:t>
            </a:r>
            <a:endParaRPr sz="1800" b="0" i="0" u="none" strike="noStrike" cap="none">
              <a:solidFill>
                <a:schemeClr val="dk2"/>
              </a:solidFill>
              <a:latin typeface="Roboto"/>
              <a:ea typeface="Roboto"/>
              <a:cs typeface="Roboto"/>
              <a:sym typeface="Roboto"/>
            </a:endParaRPr>
          </a:p>
        </p:txBody>
      </p:sp>
      <p:pic>
        <p:nvPicPr>
          <p:cNvPr id="264" name="Google Shape;264;p36"/>
          <p:cNvPicPr preferRelativeResize="0"/>
          <p:nvPr/>
        </p:nvPicPr>
        <p:blipFill rotWithShape="1">
          <a:blip r:embed="rId4">
            <a:alphaModFix/>
          </a:blip>
          <a:srcRect b="21054"/>
          <a:stretch/>
        </p:blipFill>
        <p:spPr>
          <a:xfrm>
            <a:off x="7539088" y="2802923"/>
            <a:ext cx="1754825" cy="1385400"/>
          </a:xfrm>
          <a:prstGeom prst="rect">
            <a:avLst/>
          </a:prstGeom>
          <a:noFill/>
          <a:ln>
            <a:noFill/>
          </a:ln>
        </p:spPr>
      </p:pic>
      <p:sp>
        <p:nvSpPr>
          <p:cNvPr id="265" name="Google Shape;265;p36"/>
          <p:cNvSpPr txBox="1"/>
          <p:nvPr/>
        </p:nvSpPr>
        <p:spPr>
          <a:xfrm>
            <a:off x="7931550" y="4245375"/>
            <a:ext cx="969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2"/>
                </a:solidFill>
                <a:latin typeface="Roboto"/>
                <a:ea typeface="Roboto"/>
                <a:cs typeface="Roboto"/>
                <a:sym typeface="Roboto"/>
              </a:rPr>
              <a:t>Parents</a:t>
            </a:r>
            <a:endParaRPr sz="1800" b="0" i="0" u="none" strike="noStrike" cap="none">
              <a:solidFill>
                <a:schemeClr val="dk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Effect transition="in" filter="fade">
                                      <p:cBhvr>
                                        <p:cTn id="7" dur="1000"/>
                                        <p:tgtEl>
                                          <p:spTgt spid="2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xEl>
                                              <p:pRg st="1" end="1"/>
                                            </p:txEl>
                                          </p:spTgt>
                                        </p:tgtEl>
                                        <p:attrNameLst>
                                          <p:attrName>style.visibility</p:attrName>
                                        </p:attrNameLst>
                                      </p:cBhvr>
                                      <p:to>
                                        <p:strVal val="visible"/>
                                      </p:to>
                                    </p:set>
                                    <p:animEffect transition="in" filter="fade">
                                      <p:cBhvr>
                                        <p:cTn id="12" dur="1000"/>
                                        <p:tgtEl>
                                          <p:spTgt spid="2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1">
                                            <p:txEl>
                                              <p:pRg st="2" end="2"/>
                                            </p:txEl>
                                          </p:spTgt>
                                        </p:tgtEl>
                                        <p:attrNameLst>
                                          <p:attrName>style.visibility</p:attrName>
                                        </p:attrNameLst>
                                      </p:cBhvr>
                                      <p:to>
                                        <p:strVal val="visible"/>
                                      </p:to>
                                    </p:set>
                                    <p:animEffect transition="in" filter="fade">
                                      <p:cBhvr>
                                        <p:cTn id="17" dur="1000"/>
                                        <p:tgtEl>
                                          <p:spTgt spid="2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1">
                                            <p:txEl>
                                              <p:pRg st="3" end="3"/>
                                            </p:txEl>
                                          </p:spTgt>
                                        </p:tgtEl>
                                        <p:attrNameLst>
                                          <p:attrName>style.visibility</p:attrName>
                                        </p:attrNameLst>
                                      </p:cBhvr>
                                      <p:to>
                                        <p:strVal val="visible"/>
                                      </p:to>
                                    </p:set>
                                    <p:animEffect transition="in" filter="fade">
                                      <p:cBhvr>
                                        <p:cTn id="22" dur="1000"/>
                                        <p:tgtEl>
                                          <p:spTgt spid="2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1">
                                            <p:txEl>
                                              <p:pRg st="4" end="4"/>
                                            </p:txEl>
                                          </p:spTgt>
                                        </p:tgtEl>
                                        <p:attrNameLst>
                                          <p:attrName>style.visibility</p:attrName>
                                        </p:attrNameLst>
                                      </p:cBhvr>
                                      <p:to>
                                        <p:strVal val="visible"/>
                                      </p:to>
                                    </p:set>
                                    <p:animEffect transition="in" filter="fade">
                                      <p:cBhvr>
                                        <p:cTn id="27" dur="1000"/>
                                        <p:tgtEl>
                                          <p:spTgt spid="2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1">
                                            <p:txEl>
                                              <p:pRg st="5" end="5"/>
                                            </p:txEl>
                                          </p:spTgt>
                                        </p:tgtEl>
                                        <p:attrNameLst>
                                          <p:attrName>style.visibility</p:attrName>
                                        </p:attrNameLst>
                                      </p:cBhvr>
                                      <p:to>
                                        <p:strVal val="visible"/>
                                      </p:to>
                                    </p:set>
                                    <p:animEffect transition="in" filter="fade">
                                      <p:cBhvr>
                                        <p:cTn id="32" dur="1000"/>
                                        <p:tgtEl>
                                          <p:spTgt spid="2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1">
                                            <p:txEl>
                                              <p:pRg st="6" end="6"/>
                                            </p:txEl>
                                          </p:spTgt>
                                        </p:tgtEl>
                                        <p:attrNameLst>
                                          <p:attrName>style.visibility</p:attrName>
                                        </p:attrNameLst>
                                      </p:cBhvr>
                                      <p:to>
                                        <p:strVal val="visible"/>
                                      </p:to>
                                    </p:set>
                                    <p:animEffect transition="in" filter="fade">
                                      <p:cBhvr>
                                        <p:cTn id="37" dur="1000"/>
                                        <p:tgtEl>
                                          <p:spTgt spid="2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References</a:t>
            </a:r>
            <a:endParaRPr/>
          </a:p>
        </p:txBody>
      </p:sp>
      <p:sp>
        <p:nvSpPr>
          <p:cNvPr id="271" name="Google Shape;271;p37"/>
          <p:cNvSpPr txBox="1">
            <a:spLocks noGrp="1"/>
          </p:cNvSpPr>
          <p:nvPr>
            <p:ph type="body" idx="1"/>
          </p:nvPr>
        </p:nvSpPr>
        <p:spPr>
          <a:xfrm>
            <a:off x="628650" y="1078050"/>
            <a:ext cx="7886700" cy="3554700"/>
          </a:xfrm>
          <a:prstGeom prst="rect">
            <a:avLst/>
          </a:prstGeom>
          <a:noFill/>
          <a:ln>
            <a:noFill/>
          </a:ln>
        </p:spPr>
        <p:txBody>
          <a:bodyPr spcFirstLastPara="1" wrap="square" lIns="68575" tIns="34275" rIns="68575" bIns="34275" anchor="t" anchorCtr="0">
            <a:normAutofit fontScale="47500" lnSpcReduction="10000"/>
          </a:bodyPr>
          <a:lstStyle/>
          <a:p>
            <a:pPr marL="177800" lvl="0" indent="-91439" algn="l" rtl="0">
              <a:lnSpc>
                <a:spcPct val="90000"/>
              </a:lnSpc>
              <a:spcBef>
                <a:spcPts val="800"/>
              </a:spcBef>
              <a:spcAft>
                <a:spcPts val="0"/>
              </a:spcAft>
              <a:buClr>
                <a:schemeClr val="dk1"/>
              </a:buClr>
              <a:buSzPct val="116665"/>
              <a:buChar char="●"/>
            </a:pPr>
            <a:r>
              <a:rPr lang="en-GB"/>
              <a:t>Ageeva, E., Melewar, T. C., Foroudi, P., &amp; Dennis, C. (2019). Evaluating the factors of corporate website favorability: a case of UK and Russia. Qualitative Market Research: An International Journal, 22(5), 687–715. https://doi.org/10.1108/QMR-09-2017-0122</a:t>
            </a:r>
            <a:endParaRPr/>
          </a:p>
          <a:p>
            <a:pPr marL="177800" lvl="0" indent="-91439" algn="l" rtl="0">
              <a:lnSpc>
                <a:spcPct val="90000"/>
              </a:lnSpc>
              <a:spcBef>
                <a:spcPts val="800"/>
              </a:spcBef>
              <a:spcAft>
                <a:spcPts val="0"/>
              </a:spcAft>
              <a:buClr>
                <a:schemeClr val="dk1"/>
              </a:buClr>
              <a:buSzPct val="116665"/>
              <a:buChar char="●"/>
            </a:pPr>
            <a:r>
              <a:rPr lang="en-GB"/>
              <a:t>Baines, P., Fill, C., &amp; Page, K. (2013). Essentials of Marketing. Oxford University Press.</a:t>
            </a:r>
            <a:endParaRPr/>
          </a:p>
          <a:p>
            <a:pPr marL="177800" lvl="0" indent="-91439" algn="l" rtl="0">
              <a:lnSpc>
                <a:spcPct val="90000"/>
              </a:lnSpc>
              <a:spcBef>
                <a:spcPts val="800"/>
              </a:spcBef>
              <a:spcAft>
                <a:spcPts val="0"/>
              </a:spcAft>
              <a:buClr>
                <a:schemeClr val="dk1"/>
              </a:buClr>
              <a:buSzPct val="116665"/>
              <a:buChar char="●"/>
            </a:pPr>
            <a:r>
              <a:rPr lang="en-GB"/>
              <a:t>Berry, L. (2016). The Research Relationship in Narrative Enquiry. Nurse Researcher, 24(1), 10-14. doi:10.7748/nr.2016.e1430 </a:t>
            </a:r>
            <a:endParaRPr/>
          </a:p>
          <a:p>
            <a:pPr marL="177800" lvl="0" indent="-91439" algn="l" rtl="0">
              <a:lnSpc>
                <a:spcPct val="90000"/>
              </a:lnSpc>
              <a:spcBef>
                <a:spcPts val="800"/>
              </a:spcBef>
              <a:spcAft>
                <a:spcPts val="0"/>
              </a:spcAft>
              <a:buClr>
                <a:schemeClr val="dk1"/>
              </a:buClr>
              <a:buSzPct val="116665"/>
              <a:buChar char="●"/>
            </a:pPr>
            <a:r>
              <a:rPr lang="en-GB"/>
              <a:t>Brassington, F &amp; Pettitt, S. (201307). Principles of Marketing (3rd ed.). Pearson Education Limited.</a:t>
            </a:r>
            <a:endParaRPr/>
          </a:p>
          <a:p>
            <a:pPr marL="177800" lvl="0" indent="-91439" algn="l" rtl="0">
              <a:lnSpc>
                <a:spcPct val="90000"/>
              </a:lnSpc>
              <a:spcBef>
                <a:spcPts val="800"/>
              </a:spcBef>
              <a:spcAft>
                <a:spcPts val="0"/>
              </a:spcAft>
              <a:buClr>
                <a:schemeClr val="dk1"/>
              </a:buClr>
              <a:buSzPct val="116665"/>
              <a:buChar char="●"/>
            </a:pPr>
            <a:r>
              <a:rPr lang="en-GB"/>
              <a:t>Choak, C. (2012). Asking questions: Interviews and evaluations. In S. Bradford, &amp; F. Cullen, Research and research methods for youth practitioners (pp. 90–112). Routledge.</a:t>
            </a:r>
            <a:endParaRPr/>
          </a:p>
          <a:p>
            <a:pPr marL="177800" lvl="0" indent="-91439" algn="l" rtl="0">
              <a:lnSpc>
                <a:spcPct val="90000"/>
              </a:lnSpc>
              <a:spcBef>
                <a:spcPts val="800"/>
              </a:spcBef>
              <a:spcAft>
                <a:spcPts val="0"/>
              </a:spcAft>
              <a:buClr>
                <a:schemeClr val="dk1"/>
              </a:buClr>
              <a:buSzPct val="116665"/>
              <a:buChar char="●"/>
            </a:pPr>
            <a:r>
              <a:rPr lang="en-GB"/>
              <a:t>Cohen, L., Manion, L., &amp; Morrison, K. (2018). Research Methods in Education (8th ed.). Routledge.</a:t>
            </a:r>
            <a:endParaRPr/>
          </a:p>
          <a:p>
            <a:pPr marL="177800" lvl="0" indent="-91439" algn="l" rtl="0">
              <a:lnSpc>
                <a:spcPct val="90000"/>
              </a:lnSpc>
              <a:spcBef>
                <a:spcPts val="800"/>
              </a:spcBef>
              <a:spcAft>
                <a:spcPts val="0"/>
              </a:spcAft>
              <a:buClr>
                <a:schemeClr val="dk1"/>
              </a:buClr>
              <a:buSzPct val="116665"/>
              <a:buChar char="●"/>
            </a:pPr>
            <a:r>
              <a:rPr lang="en-GB"/>
              <a:t>Connelly, F. M., &amp; Clandinin, D. J. (1990). Stories of Experience and Narrative Inquiry. Educational Researcher, 19(5), 2-14. https://doi.org/10.3102/0013189X019005002</a:t>
            </a:r>
            <a:endParaRPr/>
          </a:p>
          <a:p>
            <a:pPr marL="177800" lvl="0" indent="-91439" algn="l" rtl="0">
              <a:lnSpc>
                <a:spcPct val="90000"/>
              </a:lnSpc>
              <a:spcBef>
                <a:spcPts val="800"/>
              </a:spcBef>
              <a:spcAft>
                <a:spcPts val="0"/>
              </a:spcAft>
              <a:buClr>
                <a:schemeClr val="dk1"/>
              </a:buClr>
              <a:buSzPct val="116665"/>
              <a:buChar char="●"/>
            </a:pPr>
            <a:r>
              <a:rPr lang="en-GB"/>
              <a:t>Coughlan, S. (2017) Students say University “value for money” falling, BBC News, https://www.bbc.co.uk/news/education-40187297</a:t>
            </a:r>
            <a:endParaRPr/>
          </a:p>
          <a:p>
            <a:pPr marL="177800" lvl="0" indent="-91439" algn="l" rtl="0">
              <a:lnSpc>
                <a:spcPct val="90000"/>
              </a:lnSpc>
              <a:spcBef>
                <a:spcPts val="800"/>
              </a:spcBef>
              <a:spcAft>
                <a:spcPts val="0"/>
              </a:spcAft>
              <a:buClr>
                <a:schemeClr val="dk1"/>
              </a:buClr>
              <a:buSzPct val="116665"/>
              <a:buChar char="●"/>
            </a:pPr>
            <a:r>
              <a:rPr lang="en-GB"/>
              <a:t>Fatima, K., Bawany, N. Z., &amp; Bukhari, M. (2020). Usability and Accessibility Evaluation of Banking Websites. 2020 International Conference on Advanced Computer Science and Information Systems (ICACSIS), Advanced Computer Science and Information Systems (ICACSIS), 2020 International Conference On, 247–256. https://doi.org/10.1109/ICACSIS51025.2020.9263083</a:t>
            </a:r>
            <a:endParaRPr/>
          </a:p>
          <a:p>
            <a:pPr marL="177800" lvl="0" indent="-91439" algn="l" rtl="0">
              <a:lnSpc>
                <a:spcPct val="90000"/>
              </a:lnSpc>
              <a:spcBef>
                <a:spcPts val="800"/>
              </a:spcBef>
              <a:spcAft>
                <a:spcPts val="0"/>
              </a:spcAft>
              <a:buClr>
                <a:schemeClr val="dk1"/>
              </a:buClr>
              <a:buSzPct val="116665"/>
              <a:buChar char="●"/>
            </a:pPr>
            <a:r>
              <a:rPr lang="en-GB"/>
              <a:t>Flick, U. W. E. (2009). An introduction to qualitative research. SAGE Publishing.</a:t>
            </a:r>
            <a:endParaRPr/>
          </a:p>
          <a:p>
            <a:pPr marL="177800" lvl="0" indent="-91439" algn="l" rtl="0">
              <a:lnSpc>
                <a:spcPct val="90000"/>
              </a:lnSpc>
              <a:spcBef>
                <a:spcPts val="800"/>
              </a:spcBef>
              <a:spcAft>
                <a:spcPts val="0"/>
              </a:spcAft>
              <a:buClr>
                <a:schemeClr val="dk1"/>
              </a:buClr>
              <a:buSzPct val="116665"/>
              <a:buChar char="●"/>
            </a:pPr>
            <a:r>
              <a:rPr lang="en-GB"/>
              <a:t>Giles, D. (2011). Relationships Always Matter: Findings from a Phenomenological Research Inquiry. Australian Journal of Teacher Education, 36(6), 80-91. http://dx.doi.org/10.14221/ajte.2011v36n6.1</a:t>
            </a:r>
            <a:endParaRPr/>
          </a:p>
          <a:p>
            <a:pPr marL="177800" lvl="0" indent="-91439" algn="l" rtl="0">
              <a:lnSpc>
                <a:spcPct val="90000"/>
              </a:lnSpc>
              <a:spcBef>
                <a:spcPts val="800"/>
              </a:spcBef>
              <a:spcAft>
                <a:spcPts val="0"/>
              </a:spcAft>
              <a:buClr>
                <a:schemeClr val="dk1"/>
              </a:buClr>
              <a:buSzPct val="116665"/>
              <a:buChar char="●"/>
            </a:pPr>
            <a:r>
              <a:rPr lang="en-GB"/>
              <a:t>Glaser, B. G., &amp; Strauss, A. L. (2017). Discovery of grounded theory: strategies for qualitative research. Routledge.</a:t>
            </a:r>
            <a:endParaRPr/>
          </a:p>
          <a:p>
            <a:pPr marL="177800" lvl="0" indent="-91439" algn="l" rtl="0">
              <a:lnSpc>
                <a:spcPct val="90000"/>
              </a:lnSpc>
              <a:spcBef>
                <a:spcPts val="800"/>
              </a:spcBef>
              <a:spcAft>
                <a:spcPts val="0"/>
              </a:spcAft>
              <a:buClr>
                <a:schemeClr val="dk1"/>
              </a:buClr>
              <a:buSzPct val="116665"/>
              <a:buChar char="●"/>
            </a:pPr>
            <a:r>
              <a:rPr lang="en-GB"/>
              <a:t>Gubrium, J.F.,  Holstein, J.A., Marvasti, A.B., &amp; McKinney, K.D. (2012). The SAGE Handbook of Interview Research: The Complexity of the Craft (2nd ed.). SAGE Publications, Inc.</a:t>
            </a:r>
            <a:endParaRPr/>
          </a:p>
          <a:p>
            <a:pPr marL="177800" lvl="0" indent="-91439" algn="l" rtl="0">
              <a:lnSpc>
                <a:spcPct val="90000"/>
              </a:lnSpc>
              <a:spcBef>
                <a:spcPts val="800"/>
              </a:spcBef>
              <a:spcAft>
                <a:spcPts val="0"/>
              </a:spcAft>
              <a:buClr>
                <a:schemeClr val="dk1"/>
              </a:buClr>
              <a:buSzPct val="116665"/>
              <a:buChar char="●"/>
            </a:pPr>
            <a:r>
              <a:rPr lang="en-GB"/>
              <a:t>Ho, C. S. M, &amp; Lu, J. (2019). School competition in Hong Kong: A battle of lifting school academic performance? International Journal of Educational Management, 33(7), 1483-1500. doi: 10.1108/IJEM-07-2018-0201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body" idx="1"/>
          </p:nvPr>
        </p:nvSpPr>
        <p:spPr>
          <a:xfrm>
            <a:off x="628650" y="304153"/>
            <a:ext cx="7886700" cy="4618500"/>
          </a:xfrm>
          <a:prstGeom prst="rect">
            <a:avLst/>
          </a:prstGeom>
          <a:noFill/>
          <a:ln>
            <a:noFill/>
          </a:ln>
        </p:spPr>
        <p:txBody>
          <a:bodyPr spcFirstLastPara="1" wrap="square" lIns="68575" tIns="34275" rIns="68575" bIns="34275" anchor="t" anchorCtr="0">
            <a:normAutofit fontScale="32500" lnSpcReduction="20000"/>
          </a:bodyPr>
          <a:lstStyle/>
          <a:p>
            <a:pPr marL="177800" lvl="0" indent="-87844" algn="l" rtl="0">
              <a:lnSpc>
                <a:spcPct val="90000"/>
              </a:lnSpc>
              <a:spcBef>
                <a:spcPts val="800"/>
              </a:spcBef>
              <a:spcAft>
                <a:spcPts val="0"/>
              </a:spcAft>
              <a:buSzPct val="114233"/>
              <a:buChar char="●"/>
            </a:pPr>
            <a:r>
              <a:rPr lang="en-GB" sz="2107"/>
              <a:t>Karpouza, E., &amp; Emvalotis, A. (2019). Exploring the teacher-student relationship in graduate education: a constructivist grounded theory. Teaching in Higher Education, 24(2), 121–140. https://doi.org/10.1080/13562517.2018.1468319</a:t>
            </a:r>
            <a:endParaRPr sz="2107"/>
          </a:p>
          <a:p>
            <a:pPr marL="177800" lvl="0" indent="-87844" algn="l" rtl="0">
              <a:lnSpc>
                <a:spcPct val="90000"/>
              </a:lnSpc>
              <a:spcBef>
                <a:spcPts val="1200"/>
              </a:spcBef>
              <a:spcAft>
                <a:spcPts val="0"/>
              </a:spcAft>
              <a:buSzPct val="114233"/>
              <a:buChar char="●"/>
            </a:pPr>
            <a:r>
              <a:rPr lang="en-GB" sz="2107"/>
              <a:t>Kim, J. (2016). Narrative data analysis and interpretation. In Kim, J. Understanding narrative inquiry (pp. 184-225). SAGE Publications. doi: 10.4135/9781071802861 </a:t>
            </a:r>
            <a:endParaRPr sz="2107"/>
          </a:p>
          <a:p>
            <a:pPr marL="177800" lvl="0" indent="-87844" algn="l" rtl="0">
              <a:lnSpc>
                <a:spcPct val="90000"/>
              </a:lnSpc>
              <a:spcBef>
                <a:spcPts val="1200"/>
              </a:spcBef>
              <a:spcAft>
                <a:spcPts val="0"/>
              </a:spcAft>
              <a:buSzPct val="114233"/>
              <a:buChar char="●"/>
            </a:pPr>
            <a:r>
              <a:rPr lang="en-GB" sz="2107"/>
              <a:t>Kotler, P. (2005). The Role Played by the Broadening of Marketing Movement in the History of Marketing Thought. Journal of Public Policy &amp; Marketing, 24(1), 114–116. https://doi.org/10.1509/jppm.24.1.114.63903</a:t>
            </a:r>
            <a:endParaRPr sz="2107"/>
          </a:p>
          <a:p>
            <a:pPr marL="177800" lvl="0" indent="-87844" algn="l" rtl="0">
              <a:lnSpc>
                <a:spcPct val="90000"/>
              </a:lnSpc>
              <a:spcBef>
                <a:spcPts val="1200"/>
              </a:spcBef>
              <a:spcAft>
                <a:spcPts val="0"/>
              </a:spcAft>
              <a:buSzPct val="114233"/>
              <a:buChar char="●"/>
            </a:pPr>
            <a:r>
              <a:rPr lang="en-GB" sz="2107"/>
              <a:t>Kuokkanen, H, &amp; Sun, W.X. (2019). Companies, Meet Ethical Consumers: Strategic CSR Management to Impact Consumer Choice. Journal of Business Ethics, 166(2), 403–423. https://doi.org/10.1007/s10551-019-04145-4</a:t>
            </a:r>
            <a:endParaRPr sz="2107"/>
          </a:p>
          <a:p>
            <a:pPr marL="177800" lvl="0" indent="-87844" algn="l" rtl="0">
              <a:lnSpc>
                <a:spcPct val="90000"/>
              </a:lnSpc>
              <a:spcBef>
                <a:spcPts val="1200"/>
              </a:spcBef>
              <a:spcAft>
                <a:spcPts val="0"/>
              </a:spcAft>
              <a:buSzPct val="114233"/>
              <a:buChar char="●"/>
            </a:pPr>
            <a:r>
              <a:rPr lang="en-GB" sz="2107"/>
              <a:t>Lo Iacono, V., Symonds, P., &amp; Brown, D. H. K. (2016). Skype as a Tool for Qualitative Research Interviews. Sociological Research Online, 21(2). https://doi.org/10.5153/sro.3952</a:t>
            </a:r>
            <a:endParaRPr sz="2107"/>
          </a:p>
          <a:p>
            <a:pPr marL="177800" lvl="0" indent="-87844" algn="l" rtl="0">
              <a:lnSpc>
                <a:spcPct val="90000"/>
              </a:lnSpc>
              <a:spcBef>
                <a:spcPts val="1200"/>
              </a:spcBef>
              <a:spcAft>
                <a:spcPts val="0"/>
              </a:spcAft>
              <a:buSzPct val="114233"/>
              <a:buChar char="●"/>
            </a:pPr>
            <a:r>
              <a:rPr lang="en-GB" sz="2107"/>
              <a:t>Manzoor, M., Hussain, W., Ahmed, A., &amp; Iqbal, M. J. (2012). The importance of higher education website and its usability. International Journal of Basic and Applied Sciences, 1(2), 150-163.</a:t>
            </a:r>
            <a:endParaRPr sz="2107"/>
          </a:p>
          <a:p>
            <a:pPr marL="177800" lvl="0" indent="-87844" algn="l" rtl="0">
              <a:lnSpc>
                <a:spcPct val="90000"/>
              </a:lnSpc>
              <a:spcBef>
                <a:spcPts val="1200"/>
              </a:spcBef>
              <a:spcAft>
                <a:spcPts val="0"/>
              </a:spcAft>
              <a:buSzPct val="114233"/>
              <a:buChar char="●"/>
            </a:pPr>
            <a:r>
              <a:rPr lang="en-GB" sz="2107"/>
              <a:t>Oppenheim, L. (1992). The First Interview in Child Protection: Social Work Method and Process. Journal of Children and Society, 6(2), 132-150. https://doi.org/10.1111/j.1099-0860.1992.tb00393.x</a:t>
            </a:r>
            <a:endParaRPr sz="2107"/>
          </a:p>
          <a:p>
            <a:pPr marL="177800" lvl="0" indent="-87844" algn="l" rtl="0">
              <a:lnSpc>
                <a:spcPct val="90000"/>
              </a:lnSpc>
              <a:spcBef>
                <a:spcPts val="1200"/>
              </a:spcBef>
              <a:spcAft>
                <a:spcPts val="0"/>
              </a:spcAft>
              <a:buSzPct val="114233"/>
              <a:buChar char="●"/>
            </a:pPr>
            <a:r>
              <a:rPr lang="en-GB" sz="2107"/>
              <a:t>Palmer, A. &amp; Koenig‐Lewis, N. (2009). An experiential, social network‐based approach to direct marketing. Direct Marketing: An International Journal, 3(3), 162 - 176.  https://doi.org/10.1108/17505930910985116 </a:t>
            </a:r>
            <a:endParaRPr sz="2107"/>
          </a:p>
          <a:p>
            <a:pPr marL="177800" lvl="0" indent="-87844" algn="l" rtl="0">
              <a:lnSpc>
                <a:spcPct val="90000"/>
              </a:lnSpc>
              <a:spcBef>
                <a:spcPts val="1200"/>
              </a:spcBef>
              <a:spcAft>
                <a:spcPts val="0"/>
              </a:spcAft>
              <a:buSzPct val="114233"/>
              <a:buChar char="●"/>
            </a:pPr>
            <a:r>
              <a:rPr lang="en-GB" sz="2107"/>
              <a:t>Palmer, A. (2013).Principles of Services Marketing. McGraw Hill.</a:t>
            </a:r>
            <a:endParaRPr sz="2107"/>
          </a:p>
          <a:p>
            <a:pPr marL="177800" lvl="0" indent="-87844" algn="l" rtl="0">
              <a:lnSpc>
                <a:spcPct val="90000"/>
              </a:lnSpc>
              <a:spcBef>
                <a:spcPts val="1200"/>
              </a:spcBef>
              <a:spcAft>
                <a:spcPts val="0"/>
              </a:spcAft>
              <a:buSzPct val="114233"/>
              <a:buChar char="●"/>
            </a:pPr>
            <a:r>
              <a:rPr lang="en-GB" sz="2107"/>
              <a:t>Prensky, M. (2005). Listen to the natives. Educational leadership, 63(4), 8 -13.</a:t>
            </a:r>
            <a:endParaRPr sz="2107"/>
          </a:p>
          <a:p>
            <a:pPr marL="177800" lvl="0" indent="-87844" algn="l" rtl="0">
              <a:lnSpc>
                <a:spcPct val="90000"/>
              </a:lnSpc>
              <a:spcBef>
                <a:spcPts val="1200"/>
              </a:spcBef>
              <a:spcAft>
                <a:spcPts val="0"/>
              </a:spcAft>
              <a:buSzPct val="114233"/>
              <a:buChar char="●"/>
            </a:pPr>
            <a:r>
              <a:rPr lang="en-GB" sz="2107"/>
              <a:t>Rogers, E. (2003). Diffusion of Innovations (5th ed.). Simon and Schuster. </a:t>
            </a:r>
            <a:endParaRPr sz="2107"/>
          </a:p>
          <a:p>
            <a:pPr marL="177800" lvl="0" indent="-87844" algn="l" rtl="0">
              <a:lnSpc>
                <a:spcPct val="90000"/>
              </a:lnSpc>
              <a:spcBef>
                <a:spcPts val="1200"/>
              </a:spcBef>
              <a:spcAft>
                <a:spcPts val="0"/>
              </a:spcAft>
              <a:buSzPct val="114233"/>
              <a:buChar char="●"/>
            </a:pPr>
            <a:r>
              <a:rPr lang="en-GB" sz="2107"/>
              <a:t>Rubin, H., &amp; Rubin, I. (2005). Qualitative interviewing: The art of hearing data. SAGE Publishing. </a:t>
            </a:r>
            <a:endParaRPr sz="2107"/>
          </a:p>
          <a:p>
            <a:pPr marL="177800" lvl="0" indent="-87844" algn="l" rtl="0">
              <a:lnSpc>
                <a:spcPct val="90000"/>
              </a:lnSpc>
              <a:spcBef>
                <a:spcPts val="1200"/>
              </a:spcBef>
              <a:spcAft>
                <a:spcPts val="0"/>
              </a:spcAft>
              <a:buSzPct val="114233"/>
              <a:buChar char="●"/>
            </a:pPr>
            <a:r>
              <a:rPr lang="en-GB" sz="2107"/>
              <a:t>Ryan, G. (1999). Measuring the typicality of text: Using multiple coders for more than just reliability and validity checks. Human Organization, 58(3), 313-322. https://doi.org/10.17730/humo.58.3.g224147522545rln</a:t>
            </a:r>
            <a:endParaRPr sz="2107"/>
          </a:p>
          <a:p>
            <a:pPr marL="177800" lvl="0" indent="-87844" algn="l" rtl="0">
              <a:lnSpc>
                <a:spcPct val="90000"/>
              </a:lnSpc>
              <a:spcBef>
                <a:spcPts val="1200"/>
              </a:spcBef>
              <a:spcAft>
                <a:spcPts val="0"/>
              </a:spcAft>
              <a:buSzPct val="114233"/>
              <a:buChar char="●"/>
            </a:pPr>
            <a:r>
              <a:rPr lang="en-GB" sz="2107"/>
              <a:t>Schmutz, S., Sonderegger, A., &amp; Sauer, J. (2018.). Effects of accessible website design on nondisabled users: age and device as moderating factors. Ergonomics, 61(5), 697–709. https://doi.org/10.1080/00140139.2017.1405080</a:t>
            </a:r>
            <a:endParaRPr sz="2107"/>
          </a:p>
          <a:p>
            <a:pPr marL="177800" lvl="0" indent="-87844" algn="l" rtl="0">
              <a:lnSpc>
                <a:spcPct val="90000"/>
              </a:lnSpc>
              <a:spcBef>
                <a:spcPts val="1200"/>
              </a:spcBef>
              <a:spcAft>
                <a:spcPts val="0"/>
              </a:spcAft>
              <a:buSzPct val="114233"/>
              <a:buChar char="●"/>
            </a:pPr>
            <a:r>
              <a:rPr lang="en-GB" sz="2107"/>
              <a:t>Spence, D. P. (1986). Narrative smoothing and clinical wisdom. In T. R. Sarbin (Ed.), Narrative psychology: The storied nature of human conduct (pp. 211–232). Praeger Publishers/Greenwood Publishing Group.</a:t>
            </a:r>
            <a:endParaRPr sz="2107"/>
          </a:p>
          <a:p>
            <a:pPr marL="177800" lvl="0" indent="-87844" algn="l" rtl="0">
              <a:lnSpc>
                <a:spcPct val="90000"/>
              </a:lnSpc>
              <a:spcBef>
                <a:spcPts val="1200"/>
              </a:spcBef>
              <a:spcAft>
                <a:spcPts val="0"/>
              </a:spcAft>
              <a:buSzPct val="114233"/>
              <a:buChar char="●"/>
            </a:pPr>
            <a:r>
              <a:rPr lang="en-GB" sz="2107"/>
              <a:t>Teye, J. (2012). Benefits, Challenges, and Dynamism of Positionalities Associated With Mixed Methods Research in Developing Countries: Evidence From Ghana. Journal of Mixed Methods Research, 6(4), 379-391. https://doi.org/10.1177/1558689812453332.</a:t>
            </a:r>
            <a:endParaRPr sz="2107"/>
          </a:p>
          <a:p>
            <a:pPr marL="0" lvl="0" indent="0" algn="l" rtl="0">
              <a:lnSpc>
                <a:spcPct val="90000"/>
              </a:lnSpc>
              <a:spcBef>
                <a:spcPts val="1200"/>
              </a:spcBef>
              <a:spcAft>
                <a:spcPts val="1200"/>
              </a:spcAft>
              <a:buSzPct val="239316"/>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3000">
                <a:latin typeface="Roboto"/>
                <a:ea typeface="Roboto"/>
                <a:cs typeface="Roboto"/>
                <a:sym typeface="Roboto"/>
              </a:rPr>
              <a:t>Informing decision making</a:t>
            </a:r>
            <a:endParaRPr/>
          </a:p>
        </p:txBody>
      </p:sp>
      <p:sp>
        <p:nvSpPr>
          <p:cNvPr id="143" name="Google Shape;143;p27"/>
          <p:cNvSpPr txBox="1">
            <a:spLocks noGrp="1"/>
          </p:cNvSpPr>
          <p:nvPr>
            <p:ph type="body" idx="1"/>
          </p:nvPr>
        </p:nvSpPr>
        <p:spPr>
          <a:xfrm>
            <a:off x="338150" y="1374350"/>
            <a:ext cx="82824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a:latin typeface="Roboto"/>
                <a:ea typeface="Roboto"/>
                <a:cs typeface="Roboto"/>
                <a:sym typeface="Roboto"/>
              </a:rPr>
              <a:t>The SUN provides outreach activities for schools and colleges as part of Uni Connect – an Office for Students (OfS)-funded project.</a:t>
            </a:r>
            <a:endParaRPr>
              <a:latin typeface="Roboto"/>
              <a:ea typeface="Roboto"/>
              <a:cs typeface="Roboto"/>
              <a:sym typeface="Roboto"/>
            </a:endParaRPr>
          </a:p>
          <a:p>
            <a:pPr marL="0" lvl="0" indent="0" algn="just" rtl="0">
              <a:lnSpc>
                <a:spcPct val="115000"/>
              </a:lnSpc>
              <a:spcBef>
                <a:spcPts val="1600"/>
              </a:spcBef>
              <a:spcAft>
                <a:spcPts val="0"/>
              </a:spcAft>
              <a:buClr>
                <a:schemeClr val="dk1"/>
              </a:buClr>
              <a:buSzPts val="1100"/>
              <a:buFont typeface="Arial"/>
              <a:buNone/>
            </a:pPr>
            <a:r>
              <a:rPr lang="en-GB">
                <a:latin typeface="Roboto"/>
                <a:ea typeface="Roboto"/>
                <a:cs typeface="Roboto"/>
                <a:sym typeface="Roboto"/>
              </a:rPr>
              <a:t>The Uni Connect Programme is a national initiative that bring together universities, colleges and other local partners to offer activities, advice and information on the benefits and realities of going to university or college.</a:t>
            </a:r>
            <a:endParaRPr>
              <a:latin typeface="Roboto"/>
              <a:ea typeface="Roboto"/>
              <a:cs typeface="Roboto"/>
              <a:sym typeface="Roboto"/>
            </a:endParaRPr>
          </a:p>
          <a:p>
            <a:pPr marL="0" lvl="0" indent="0" algn="just" rtl="0">
              <a:lnSpc>
                <a:spcPct val="115000"/>
              </a:lnSpc>
              <a:spcBef>
                <a:spcPts val="1600"/>
              </a:spcBef>
              <a:spcAft>
                <a:spcPts val="0"/>
              </a:spcAft>
              <a:buClr>
                <a:schemeClr val="dk1"/>
              </a:buClr>
              <a:buSzPts val="1100"/>
              <a:buFont typeface="Arial"/>
              <a:buNone/>
            </a:pPr>
            <a:r>
              <a:rPr lang="en-GB">
                <a:latin typeface="Roboto"/>
                <a:ea typeface="Roboto"/>
                <a:cs typeface="Roboto"/>
                <a:sym typeface="Roboto"/>
              </a:rPr>
              <a:t>Network of south coast universities from Bournemouth to Portsmouth offering outreach activities</a:t>
            </a:r>
            <a:endParaRPr sz="1600"/>
          </a:p>
          <a:p>
            <a:pPr marL="0" lvl="0" indent="0" algn="just" rtl="0">
              <a:lnSpc>
                <a:spcPct val="115000"/>
              </a:lnSpc>
              <a:spcBef>
                <a:spcPts val="1600"/>
              </a:spcBef>
              <a:spcAft>
                <a:spcPts val="1600"/>
              </a:spcAft>
              <a:buSzPts val="1800"/>
              <a:buNone/>
            </a:pPr>
            <a:endParaRPr/>
          </a:p>
        </p:txBody>
      </p:sp>
      <p:pic>
        <p:nvPicPr>
          <p:cNvPr id="144" name="Google Shape;144;p27"/>
          <p:cNvPicPr preferRelativeResize="0"/>
          <p:nvPr/>
        </p:nvPicPr>
        <p:blipFill rotWithShape="1">
          <a:blip r:embed="rId3">
            <a:alphaModFix/>
          </a:blip>
          <a:srcRect/>
          <a:stretch/>
        </p:blipFill>
        <p:spPr>
          <a:xfrm>
            <a:off x="338145" y="4179270"/>
            <a:ext cx="8467725" cy="771525"/>
          </a:xfrm>
          <a:prstGeom prst="rect">
            <a:avLst/>
          </a:prstGeom>
          <a:noFill/>
          <a:ln>
            <a:noFill/>
          </a:ln>
        </p:spPr>
      </p:pic>
      <p:pic>
        <p:nvPicPr>
          <p:cNvPr id="145" name="Google Shape;145;p27"/>
          <p:cNvPicPr preferRelativeResize="0"/>
          <p:nvPr/>
        </p:nvPicPr>
        <p:blipFill rotWithShape="1">
          <a:blip r:embed="rId4">
            <a:alphaModFix/>
          </a:blip>
          <a:srcRect/>
          <a:stretch/>
        </p:blipFill>
        <p:spPr>
          <a:xfrm>
            <a:off x="6002075" y="226838"/>
            <a:ext cx="2148400" cy="771525"/>
          </a:xfrm>
          <a:prstGeom prst="rect">
            <a:avLst/>
          </a:prstGeom>
          <a:noFill/>
          <a:ln>
            <a:noFill/>
          </a:ln>
        </p:spPr>
      </p:pic>
      <p:pic>
        <p:nvPicPr>
          <p:cNvPr id="146" name="Google Shape;146;p27"/>
          <p:cNvPicPr preferRelativeResize="0"/>
          <p:nvPr/>
        </p:nvPicPr>
        <p:blipFill rotWithShape="1">
          <a:blip r:embed="rId5">
            <a:alphaModFix/>
          </a:blip>
          <a:srcRect l="17127" t="17232" r="17796" b="18154"/>
          <a:stretch/>
        </p:blipFill>
        <p:spPr>
          <a:xfrm>
            <a:off x="8150475" y="216300"/>
            <a:ext cx="798263" cy="79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10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fade">
                                      <p:cBhvr>
                                        <p:cTn id="12" dur="10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fade">
                                      <p:cBhvr>
                                        <p:cTn id="17" dur="10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fade">
                                      <p:cBhvr>
                                        <p:cTn id="22" dur="1000"/>
                                        <p:tgtEl>
                                          <p:spTgt spid="1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8"/>
          <p:cNvPicPr preferRelativeResize="0"/>
          <p:nvPr/>
        </p:nvPicPr>
        <p:blipFill rotWithShape="1">
          <a:blip r:embed="rId3">
            <a:alphaModFix/>
          </a:blip>
          <a:srcRect b="14361"/>
          <a:stretch/>
        </p:blipFill>
        <p:spPr>
          <a:xfrm>
            <a:off x="1009118" y="1093220"/>
            <a:ext cx="3084378" cy="1900222"/>
          </a:xfrm>
          <a:prstGeom prst="rect">
            <a:avLst/>
          </a:prstGeom>
          <a:noFill/>
          <a:ln>
            <a:noFill/>
          </a:ln>
        </p:spPr>
      </p:pic>
      <p:pic>
        <p:nvPicPr>
          <p:cNvPr id="152" name="Google Shape;152;p28"/>
          <p:cNvPicPr preferRelativeResize="0"/>
          <p:nvPr/>
        </p:nvPicPr>
        <p:blipFill rotWithShape="1">
          <a:blip r:embed="rId4">
            <a:alphaModFix/>
          </a:blip>
          <a:srcRect/>
          <a:stretch/>
        </p:blipFill>
        <p:spPr>
          <a:xfrm>
            <a:off x="4349339" y="89701"/>
            <a:ext cx="1939146" cy="1379307"/>
          </a:xfrm>
          <a:prstGeom prst="rect">
            <a:avLst/>
          </a:prstGeom>
          <a:noFill/>
          <a:ln>
            <a:noFill/>
          </a:ln>
        </p:spPr>
      </p:pic>
      <p:pic>
        <p:nvPicPr>
          <p:cNvPr id="153" name="Google Shape;153;p28" descr="Image result for havant and southdowns college outdoor cinema italian job"/>
          <p:cNvPicPr preferRelativeResize="0"/>
          <p:nvPr/>
        </p:nvPicPr>
        <p:blipFill rotWithShape="1">
          <a:blip r:embed="rId5">
            <a:alphaModFix/>
          </a:blip>
          <a:srcRect l="1352" t="3909" r="1352" b="2552"/>
          <a:stretch/>
        </p:blipFill>
        <p:spPr>
          <a:xfrm>
            <a:off x="6473922" y="89701"/>
            <a:ext cx="1923784" cy="1379307"/>
          </a:xfrm>
          <a:prstGeom prst="rect">
            <a:avLst/>
          </a:prstGeom>
          <a:noFill/>
          <a:ln>
            <a:noFill/>
          </a:ln>
        </p:spPr>
      </p:pic>
      <p:pic>
        <p:nvPicPr>
          <p:cNvPr id="154" name="Google Shape;154;p28"/>
          <p:cNvPicPr preferRelativeResize="0"/>
          <p:nvPr/>
        </p:nvPicPr>
        <p:blipFill rotWithShape="1">
          <a:blip r:embed="rId6">
            <a:alphaModFix/>
          </a:blip>
          <a:srcRect/>
          <a:stretch/>
        </p:blipFill>
        <p:spPr>
          <a:xfrm>
            <a:off x="4331738" y="1638547"/>
            <a:ext cx="1939144" cy="1379309"/>
          </a:xfrm>
          <a:prstGeom prst="rect">
            <a:avLst/>
          </a:prstGeom>
          <a:noFill/>
          <a:ln>
            <a:noFill/>
          </a:ln>
        </p:spPr>
      </p:pic>
      <p:pic>
        <p:nvPicPr>
          <p:cNvPr id="155" name="Google Shape;155;p28" descr="No alt text provided for this image"/>
          <p:cNvPicPr preferRelativeResize="0"/>
          <p:nvPr/>
        </p:nvPicPr>
        <p:blipFill rotWithShape="1">
          <a:blip r:embed="rId7">
            <a:alphaModFix/>
          </a:blip>
          <a:srcRect/>
          <a:stretch/>
        </p:blipFill>
        <p:spPr>
          <a:xfrm>
            <a:off x="6509123" y="1614135"/>
            <a:ext cx="1923785" cy="1379306"/>
          </a:xfrm>
          <a:prstGeom prst="rect">
            <a:avLst/>
          </a:prstGeom>
          <a:noFill/>
          <a:ln>
            <a:noFill/>
          </a:ln>
        </p:spPr>
      </p:pic>
      <p:pic>
        <p:nvPicPr>
          <p:cNvPr id="156" name="Google Shape;156;p28"/>
          <p:cNvPicPr preferRelativeResize="0"/>
          <p:nvPr/>
        </p:nvPicPr>
        <p:blipFill rotWithShape="1">
          <a:blip r:embed="rId8">
            <a:alphaModFix/>
          </a:blip>
          <a:srcRect/>
          <a:stretch/>
        </p:blipFill>
        <p:spPr>
          <a:xfrm>
            <a:off x="4349339" y="3187395"/>
            <a:ext cx="1802792" cy="755197"/>
          </a:xfrm>
          <a:prstGeom prst="rect">
            <a:avLst/>
          </a:prstGeom>
          <a:noFill/>
          <a:ln>
            <a:noFill/>
          </a:ln>
        </p:spPr>
      </p:pic>
      <p:pic>
        <p:nvPicPr>
          <p:cNvPr id="157" name="Google Shape;157;p28"/>
          <p:cNvPicPr preferRelativeResize="0"/>
          <p:nvPr/>
        </p:nvPicPr>
        <p:blipFill rotWithShape="1">
          <a:blip r:embed="rId9">
            <a:alphaModFix/>
          </a:blip>
          <a:srcRect t="28183" b="23564"/>
          <a:stretch/>
        </p:blipFill>
        <p:spPr>
          <a:xfrm>
            <a:off x="4360812" y="4063039"/>
            <a:ext cx="2935473" cy="364388"/>
          </a:xfrm>
          <a:prstGeom prst="rect">
            <a:avLst/>
          </a:prstGeom>
          <a:noFill/>
          <a:ln>
            <a:noFill/>
          </a:ln>
        </p:spPr>
      </p:pic>
      <p:pic>
        <p:nvPicPr>
          <p:cNvPr id="158" name="Google Shape;158;p28"/>
          <p:cNvPicPr preferRelativeResize="0"/>
          <p:nvPr/>
        </p:nvPicPr>
        <p:blipFill rotWithShape="1">
          <a:blip r:embed="rId10">
            <a:alphaModFix/>
          </a:blip>
          <a:srcRect l="5437" t="9761" r="3020" b="8883"/>
          <a:stretch/>
        </p:blipFill>
        <p:spPr>
          <a:xfrm>
            <a:off x="4349339" y="4372986"/>
            <a:ext cx="2896522" cy="680815"/>
          </a:xfrm>
          <a:prstGeom prst="rect">
            <a:avLst/>
          </a:prstGeom>
          <a:noFill/>
          <a:ln>
            <a:noFill/>
          </a:ln>
        </p:spPr>
      </p:pic>
      <p:pic>
        <p:nvPicPr>
          <p:cNvPr id="159" name="Google Shape;159;p28"/>
          <p:cNvPicPr preferRelativeResize="0"/>
          <p:nvPr/>
        </p:nvPicPr>
        <p:blipFill rotWithShape="1">
          <a:blip r:embed="rId11">
            <a:alphaModFix/>
          </a:blip>
          <a:srcRect/>
          <a:stretch/>
        </p:blipFill>
        <p:spPr>
          <a:xfrm>
            <a:off x="6357755" y="3253031"/>
            <a:ext cx="706808" cy="755194"/>
          </a:xfrm>
          <a:prstGeom prst="rect">
            <a:avLst/>
          </a:prstGeom>
          <a:noFill/>
          <a:ln>
            <a:noFill/>
          </a:ln>
        </p:spPr>
      </p:pic>
      <p:pic>
        <p:nvPicPr>
          <p:cNvPr id="160" name="Google Shape;160;p28"/>
          <p:cNvPicPr preferRelativeResize="0"/>
          <p:nvPr/>
        </p:nvPicPr>
        <p:blipFill rotWithShape="1">
          <a:blip r:embed="rId12">
            <a:alphaModFix/>
          </a:blip>
          <a:srcRect l="28516" t="16737" r="30788" b="39912"/>
          <a:stretch/>
        </p:blipFill>
        <p:spPr>
          <a:xfrm>
            <a:off x="977674" y="3187395"/>
            <a:ext cx="3183791" cy="1766915"/>
          </a:xfrm>
          <a:prstGeom prst="rect">
            <a:avLst/>
          </a:prstGeom>
          <a:noFill/>
          <a:ln>
            <a:noFill/>
          </a:ln>
        </p:spPr>
      </p:pic>
      <p:pic>
        <p:nvPicPr>
          <p:cNvPr id="161" name="Google Shape;161;p28"/>
          <p:cNvPicPr preferRelativeResize="0"/>
          <p:nvPr/>
        </p:nvPicPr>
        <p:blipFill rotWithShape="1">
          <a:blip r:embed="rId13">
            <a:alphaModFix/>
          </a:blip>
          <a:srcRect t="23538" b="22523"/>
          <a:stretch/>
        </p:blipFill>
        <p:spPr>
          <a:xfrm>
            <a:off x="6919367" y="3198447"/>
            <a:ext cx="1513541" cy="542365"/>
          </a:xfrm>
          <a:prstGeom prst="rect">
            <a:avLst/>
          </a:prstGeom>
          <a:noFill/>
          <a:ln>
            <a:noFill/>
          </a:ln>
        </p:spPr>
      </p:pic>
      <p:pic>
        <p:nvPicPr>
          <p:cNvPr id="162" name="Google Shape;162;p28"/>
          <p:cNvPicPr preferRelativeResize="0"/>
          <p:nvPr/>
        </p:nvPicPr>
        <p:blipFill rotWithShape="1">
          <a:blip r:embed="rId14">
            <a:alphaModFix/>
          </a:blip>
          <a:srcRect/>
          <a:stretch/>
        </p:blipFill>
        <p:spPr>
          <a:xfrm>
            <a:off x="7307758" y="4305531"/>
            <a:ext cx="1294266" cy="648780"/>
          </a:xfrm>
          <a:prstGeom prst="rect">
            <a:avLst/>
          </a:prstGeom>
          <a:noFill/>
          <a:ln>
            <a:noFill/>
          </a:ln>
        </p:spPr>
      </p:pic>
      <p:pic>
        <p:nvPicPr>
          <p:cNvPr id="163" name="Google Shape;163;p28"/>
          <p:cNvPicPr preferRelativeResize="0"/>
          <p:nvPr/>
        </p:nvPicPr>
        <p:blipFill rotWithShape="1">
          <a:blip r:embed="rId15">
            <a:alphaModFix/>
          </a:blip>
          <a:srcRect/>
          <a:stretch/>
        </p:blipFill>
        <p:spPr>
          <a:xfrm>
            <a:off x="1009113" y="89703"/>
            <a:ext cx="2598800" cy="933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628650" y="-30950"/>
            <a:ext cx="45150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University as a Product</a:t>
            </a:r>
            <a:endParaRPr/>
          </a:p>
        </p:txBody>
      </p:sp>
      <p:sp>
        <p:nvSpPr>
          <p:cNvPr id="169" name="Google Shape;169;p29"/>
          <p:cNvSpPr txBox="1">
            <a:spLocks noGrp="1"/>
          </p:cNvSpPr>
          <p:nvPr>
            <p:ph type="body" idx="1"/>
          </p:nvPr>
        </p:nvSpPr>
        <p:spPr>
          <a:xfrm>
            <a:off x="433839" y="1047889"/>
            <a:ext cx="8401885" cy="394515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en-GB"/>
              <a:t>Increased impact that external forces, such as parental influence, can have on the decisions of college students (Ho &amp; Lu, 2018). </a:t>
            </a:r>
            <a:endParaRPr/>
          </a:p>
          <a:p>
            <a:pPr marL="6350" lvl="0" indent="0" algn="l" rtl="0">
              <a:lnSpc>
                <a:spcPct val="90000"/>
              </a:lnSpc>
              <a:spcBef>
                <a:spcPts val="0"/>
              </a:spcBef>
              <a:spcAft>
                <a:spcPts val="0"/>
              </a:spcAft>
              <a:buClr>
                <a:schemeClr val="dk1"/>
              </a:buClr>
              <a:buSzPts val="2100"/>
              <a:buNone/>
            </a:pPr>
            <a:endParaRPr/>
          </a:p>
          <a:p>
            <a:pPr marL="177800" lvl="0" indent="-171450" algn="l" rtl="0">
              <a:lnSpc>
                <a:spcPct val="90000"/>
              </a:lnSpc>
              <a:spcBef>
                <a:spcPts val="800"/>
              </a:spcBef>
              <a:spcAft>
                <a:spcPts val="0"/>
              </a:spcAft>
              <a:buClr>
                <a:schemeClr val="dk1"/>
              </a:buClr>
              <a:buSzPts val="2100"/>
              <a:buChar char="●"/>
            </a:pPr>
            <a:r>
              <a:rPr lang="en-GB"/>
              <a:t>Impact of parental expectation on student choices and the management of this (Tubin, 2015)</a:t>
            </a:r>
            <a:endParaRPr/>
          </a:p>
          <a:p>
            <a:pPr marL="6350" lvl="0" indent="0" algn="l" rtl="0">
              <a:lnSpc>
                <a:spcPct val="90000"/>
              </a:lnSpc>
              <a:spcBef>
                <a:spcPts val="800"/>
              </a:spcBef>
              <a:spcAft>
                <a:spcPts val="0"/>
              </a:spcAft>
              <a:buClr>
                <a:schemeClr val="dk1"/>
              </a:buClr>
              <a:buSzPts val="2100"/>
              <a:buNone/>
            </a:pPr>
            <a:endParaRPr/>
          </a:p>
          <a:p>
            <a:pPr marL="177800" lvl="0" indent="-171450" algn="l" rtl="0">
              <a:lnSpc>
                <a:spcPct val="90000"/>
              </a:lnSpc>
              <a:spcBef>
                <a:spcPts val="800"/>
              </a:spcBef>
              <a:spcAft>
                <a:spcPts val="0"/>
              </a:spcAft>
              <a:buClr>
                <a:schemeClr val="dk1"/>
              </a:buClr>
              <a:buSzPts val="2100"/>
              <a:buChar char="●"/>
            </a:pPr>
            <a:r>
              <a:rPr lang="en-GB"/>
              <a:t>In 2016, nearly 90,000 students applied to university from “wealthy” areas whilst only 30,000 applied from “poorer” areas (Coughlan, 2017)</a:t>
            </a:r>
            <a:endParaRPr/>
          </a:p>
          <a:p>
            <a:pPr marL="0" lvl="0" indent="0" algn="l" rtl="0">
              <a:lnSpc>
                <a:spcPct val="90000"/>
              </a:lnSpc>
              <a:spcBef>
                <a:spcPts val="800"/>
              </a:spcBef>
              <a:spcAft>
                <a:spcPts val="0"/>
              </a:spcAft>
              <a:buClr>
                <a:schemeClr val="dk1"/>
              </a:buClr>
              <a:buSzPts val="2100"/>
              <a:buNone/>
            </a:pPr>
            <a:endParaRPr/>
          </a:p>
          <a:p>
            <a:pPr marL="177800" lvl="0" indent="-171450" algn="l" rtl="0">
              <a:lnSpc>
                <a:spcPct val="90000"/>
              </a:lnSpc>
              <a:spcBef>
                <a:spcPts val="800"/>
              </a:spcBef>
              <a:spcAft>
                <a:spcPts val="1200"/>
              </a:spcAft>
              <a:buClr>
                <a:schemeClr val="dk1"/>
              </a:buClr>
              <a:buSzPts val="2100"/>
              <a:buChar char="●"/>
            </a:pPr>
            <a:r>
              <a:rPr lang="en-GB"/>
              <a:t>Seek to understand the demand attributes, i.e. the reasons for purchase, (Kuokkanen and Sun, 2019) specifically parents/family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1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1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10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1000"/>
                                        <p:tgtEl>
                                          <p:spTgt spid="1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
                                            <p:txEl>
                                              <p:pRg st="4" end="4"/>
                                            </p:txEl>
                                          </p:spTgt>
                                        </p:tgtEl>
                                        <p:attrNameLst>
                                          <p:attrName>style.visibility</p:attrName>
                                        </p:attrNameLst>
                                      </p:cBhvr>
                                      <p:to>
                                        <p:strVal val="visible"/>
                                      </p:to>
                                    </p:set>
                                    <p:animEffect transition="in" filter="fade">
                                      <p:cBhvr>
                                        <p:cTn id="27" dur="1000"/>
                                        <p:tgtEl>
                                          <p:spTgt spid="1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9">
                                            <p:txEl>
                                              <p:pRg st="5" end="5"/>
                                            </p:txEl>
                                          </p:spTgt>
                                        </p:tgtEl>
                                        <p:attrNameLst>
                                          <p:attrName>style.visibility</p:attrName>
                                        </p:attrNameLst>
                                      </p:cBhvr>
                                      <p:to>
                                        <p:strVal val="visible"/>
                                      </p:to>
                                    </p:set>
                                    <p:animEffect transition="in" filter="fade">
                                      <p:cBhvr>
                                        <p:cTn id="32" dur="1000"/>
                                        <p:tgtEl>
                                          <p:spTgt spid="1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9">
                                            <p:txEl>
                                              <p:pRg st="6" end="6"/>
                                            </p:txEl>
                                          </p:spTgt>
                                        </p:tgtEl>
                                        <p:attrNameLst>
                                          <p:attrName>style.visibility</p:attrName>
                                        </p:attrNameLst>
                                      </p:cBhvr>
                                      <p:to>
                                        <p:strVal val="visible"/>
                                      </p:to>
                                    </p:set>
                                    <p:animEffect transition="in" filter="fade">
                                      <p:cBhvr>
                                        <p:cTn id="37" dur="1000"/>
                                        <p:tgtEl>
                                          <p:spTgt spid="1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0" descr="The Consumer Acquisition Process – How do Consumers decide?"/>
          <p:cNvPicPr preferRelativeResize="0"/>
          <p:nvPr/>
        </p:nvPicPr>
        <p:blipFill rotWithShape="1">
          <a:blip r:embed="rId3">
            <a:alphaModFix/>
          </a:blip>
          <a:srcRect/>
          <a:stretch/>
        </p:blipFill>
        <p:spPr>
          <a:xfrm>
            <a:off x="388856" y="182527"/>
            <a:ext cx="4442161" cy="4581079"/>
          </a:xfrm>
          <a:prstGeom prst="rect">
            <a:avLst/>
          </a:prstGeom>
          <a:noFill/>
          <a:ln>
            <a:noFill/>
          </a:ln>
        </p:spPr>
      </p:pic>
      <p:sp>
        <p:nvSpPr>
          <p:cNvPr id="175" name="Google Shape;175;p30"/>
          <p:cNvSpPr txBox="1"/>
          <p:nvPr/>
        </p:nvSpPr>
        <p:spPr>
          <a:xfrm>
            <a:off x="3195686" y="4763605"/>
            <a:ext cx="20787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(Baines &amp; Fill 2013)</a:t>
            </a:r>
            <a:endParaRPr sz="1100" b="0" i="0" u="none" strike="noStrike" cap="none">
              <a:solidFill>
                <a:srgbClr val="000000"/>
              </a:solidFill>
              <a:latin typeface="Arial"/>
              <a:ea typeface="Arial"/>
              <a:cs typeface="Arial"/>
              <a:sym typeface="Arial"/>
            </a:endParaRPr>
          </a:p>
        </p:txBody>
      </p:sp>
      <p:grpSp>
        <p:nvGrpSpPr>
          <p:cNvPr id="176" name="Google Shape;176;p30"/>
          <p:cNvGrpSpPr/>
          <p:nvPr/>
        </p:nvGrpSpPr>
        <p:grpSpPr>
          <a:xfrm>
            <a:off x="5200346" y="279567"/>
            <a:ext cx="3715053" cy="4429147"/>
            <a:chOff x="-143" y="1881"/>
            <a:chExt cx="4953404" cy="5905529"/>
          </a:xfrm>
        </p:grpSpPr>
        <p:sp>
          <p:nvSpPr>
            <p:cNvPr id="177" name="Google Shape;177;p30"/>
            <p:cNvSpPr/>
            <p:nvPr/>
          </p:nvSpPr>
          <p:spPr>
            <a:xfrm rot="5400000">
              <a:off x="-159743" y="161481"/>
              <a:ext cx="1064400" cy="745200"/>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0"/>
            <p:cNvSpPr txBox="1"/>
            <p:nvPr/>
          </p:nvSpPr>
          <p:spPr>
            <a:xfrm>
              <a:off x="1" y="374409"/>
              <a:ext cx="745200" cy="319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P</a:t>
              </a:r>
              <a:endParaRPr sz="1100" b="0" i="0" u="none" strike="noStrike" cap="none">
                <a:solidFill>
                  <a:srgbClr val="000000"/>
                </a:solidFill>
                <a:latin typeface="Arial"/>
                <a:ea typeface="Arial"/>
                <a:cs typeface="Arial"/>
                <a:sym typeface="Arial"/>
              </a:endParaRPr>
            </a:p>
          </p:txBody>
        </p:sp>
        <p:sp>
          <p:nvSpPr>
            <p:cNvPr id="179" name="Google Shape;179;p30"/>
            <p:cNvSpPr/>
            <p:nvPr/>
          </p:nvSpPr>
          <p:spPr>
            <a:xfrm rot="5400000">
              <a:off x="2503311" y="-1756269"/>
              <a:ext cx="691800" cy="4208100"/>
            </a:xfrm>
            <a:prstGeom prst="round2SameRect">
              <a:avLst>
                <a:gd name="adj1" fmla="val 16667"/>
                <a:gd name="adj2" fmla="val 0"/>
              </a:avLst>
            </a:pr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0"/>
            <p:cNvSpPr txBox="1"/>
            <p:nvPr/>
          </p:nvSpPr>
          <p:spPr>
            <a:xfrm>
              <a:off x="745057" y="35654"/>
              <a:ext cx="4174500" cy="624300"/>
            </a:xfrm>
            <a:prstGeom prst="rect">
              <a:avLst/>
            </a:prstGeom>
            <a:noFill/>
            <a:ln>
              <a:noFill/>
            </a:ln>
          </p:spPr>
          <p:txBody>
            <a:bodyPr spcFirstLastPara="1" wrap="square" lIns="160025" tIns="14300" rIns="14300" bIns="14300" anchor="ctr" anchorCtr="0">
              <a:noAutofit/>
            </a:bodyPr>
            <a:lstStyle/>
            <a:p>
              <a:pPr marL="215900" marR="0" lvl="1" indent="-215900" algn="l" rtl="0">
                <a:lnSpc>
                  <a:spcPct val="90000"/>
                </a:lnSpc>
                <a:spcBef>
                  <a:spcPts val="0"/>
                </a:spcBef>
                <a:spcAft>
                  <a:spcPts val="0"/>
                </a:spcAft>
                <a:buClr>
                  <a:schemeClr val="dk1"/>
                </a:buClr>
                <a:buSzPts val="2300"/>
                <a:buFont typeface="Calibri"/>
                <a:buChar char="•"/>
              </a:pPr>
              <a:r>
                <a:rPr lang="en-GB" sz="2300" b="0" i="0" u="none" strike="noStrike" cap="none">
                  <a:solidFill>
                    <a:schemeClr val="dk1"/>
                  </a:solidFill>
                  <a:latin typeface="Calibri"/>
                  <a:ea typeface="Calibri"/>
                  <a:cs typeface="Calibri"/>
                  <a:sym typeface="Calibri"/>
                </a:rPr>
                <a:t>Political</a:t>
              </a:r>
              <a:endParaRPr sz="1100" b="0" i="0" u="none" strike="noStrike" cap="none">
                <a:solidFill>
                  <a:srgbClr val="000000"/>
                </a:solidFill>
                <a:latin typeface="Arial"/>
                <a:ea typeface="Arial"/>
                <a:cs typeface="Arial"/>
                <a:sym typeface="Arial"/>
              </a:endParaRPr>
            </a:p>
          </p:txBody>
        </p:sp>
        <p:sp>
          <p:nvSpPr>
            <p:cNvPr id="181" name="Google Shape;181;p30"/>
            <p:cNvSpPr/>
            <p:nvPr/>
          </p:nvSpPr>
          <p:spPr>
            <a:xfrm rot="5400000">
              <a:off x="-159743" y="1129330"/>
              <a:ext cx="1064400" cy="745200"/>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0"/>
            <p:cNvSpPr txBox="1"/>
            <p:nvPr/>
          </p:nvSpPr>
          <p:spPr>
            <a:xfrm>
              <a:off x="1" y="1342258"/>
              <a:ext cx="745200" cy="319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E</a:t>
              </a:r>
              <a:endParaRPr sz="1100" b="0" i="0" u="none" strike="noStrike" cap="none">
                <a:solidFill>
                  <a:srgbClr val="000000"/>
                </a:solidFill>
                <a:latin typeface="Arial"/>
                <a:ea typeface="Arial"/>
                <a:cs typeface="Arial"/>
                <a:sym typeface="Arial"/>
              </a:endParaRPr>
            </a:p>
          </p:txBody>
        </p:sp>
        <p:sp>
          <p:nvSpPr>
            <p:cNvPr id="183" name="Google Shape;183;p30"/>
            <p:cNvSpPr/>
            <p:nvPr/>
          </p:nvSpPr>
          <p:spPr>
            <a:xfrm rot="5400000">
              <a:off x="2503311" y="-788418"/>
              <a:ext cx="691800" cy="4208100"/>
            </a:xfrm>
            <a:prstGeom prst="round2SameRect">
              <a:avLst>
                <a:gd name="adj1" fmla="val 16667"/>
                <a:gd name="adj2" fmla="val 0"/>
              </a:avLst>
            </a:pr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0"/>
            <p:cNvSpPr txBox="1"/>
            <p:nvPr/>
          </p:nvSpPr>
          <p:spPr>
            <a:xfrm>
              <a:off x="745057" y="1003504"/>
              <a:ext cx="4174500" cy="624300"/>
            </a:xfrm>
            <a:prstGeom prst="rect">
              <a:avLst/>
            </a:prstGeom>
            <a:noFill/>
            <a:ln>
              <a:noFill/>
            </a:ln>
          </p:spPr>
          <p:txBody>
            <a:bodyPr spcFirstLastPara="1" wrap="square" lIns="160025" tIns="14300" rIns="14300" bIns="14300" anchor="ctr" anchorCtr="0">
              <a:noAutofit/>
            </a:bodyPr>
            <a:lstStyle/>
            <a:p>
              <a:pPr marL="215900" marR="0" lvl="1" indent="-215900" algn="l" rtl="0">
                <a:lnSpc>
                  <a:spcPct val="90000"/>
                </a:lnSpc>
                <a:spcBef>
                  <a:spcPts val="0"/>
                </a:spcBef>
                <a:spcAft>
                  <a:spcPts val="0"/>
                </a:spcAft>
                <a:buClr>
                  <a:schemeClr val="dk1"/>
                </a:buClr>
                <a:buSzPts val="2300"/>
                <a:buFont typeface="Calibri"/>
                <a:buChar char="•"/>
              </a:pPr>
              <a:r>
                <a:rPr lang="en-GB" sz="2300" b="0" i="0" u="none" strike="noStrike" cap="none">
                  <a:solidFill>
                    <a:schemeClr val="dk1"/>
                  </a:solidFill>
                  <a:latin typeface="Calibri"/>
                  <a:ea typeface="Calibri"/>
                  <a:cs typeface="Calibri"/>
                  <a:sym typeface="Calibri"/>
                </a:rPr>
                <a:t>Economic</a:t>
              </a:r>
              <a:endParaRPr sz="1100" b="0" i="0" u="none" strike="noStrike" cap="none">
                <a:solidFill>
                  <a:srgbClr val="000000"/>
                </a:solidFill>
                <a:latin typeface="Arial"/>
                <a:ea typeface="Arial"/>
                <a:cs typeface="Arial"/>
                <a:sym typeface="Arial"/>
              </a:endParaRPr>
            </a:p>
          </p:txBody>
        </p:sp>
        <p:sp>
          <p:nvSpPr>
            <p:cNvPr id="185" name="Google Shape;185;p30"/>
            <p:cNvSpPr/>
            <p:nvPr/>
          </p:nvSpPr>
          <p:spPr>
            <a:xfrm rot="5400000">
              <a:off x="-159743" y="2097180"/>
              <a:ext cx="1064400" cy="745200"/>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0"/>
            <p:cNvSpPr txBox="1"/>
            <p:nvPr/>
          </p:nvSpPr>
          <p:spPr>
            <a:xfrm>
              <a:off x="1" y="2310108"/>
              <a:ext cx="745200" cy="319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S</a:t>
              </a:r>
              <a:endParaRPr sz="1100" b="0" i="0" u="none" strike="noStrike" cap="none">
                <a:solidFill>
                  <a:srgbClr val="000000"/>
                </a:solidFill>
                <a:latin typeface="Arial"/>
                <a:ea typeface="Arial"/>
                <a:cs typeface="Arial"/>
                <a:sym typeface="Arial"/>
              </a:endParaRPr>
            </a:p>
          </p:txBody>
        </p:sp>
        <p:sp>
          <p:nvSpPr>
            <p:cNvPr id="187" name="Google Shape;187;p30"/>
            <p:cNvSpPr/>
            <p:nvPr/>
          </p:nvSpPr>
          <p:spPr>
            <a:xfrm rot="5400000">
              <a:off x="2503311" y="179429"/>
              <a:ext cx="691800" cy="4208100"/>
            </a:xfrm>
            <a:prstGeom prst="round2SameRect">
              <a:avLst>
                <a:gd name="adj1" fmla="val 16667"/>
                <a:gd name="adj2" fmla="val 0"/>
              </a:avLst>
            </a:pr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0"/>
            <p:cNvSpPr txBox="1"/>
            <p:nvPr/>
          </p:nvSpPr>
          <p:spPr>
            <a:xfrm>
              <a:off x="745057" y="1971353"/>
              <a:ext cx="4174500" cy="624300"/>
            </a:xfrm>
            <a:prstGeom prst="rect">
              <a:avLst/>
            </a:prstGeom>
            <a:noFill/>
            <a:ln>
              <a:noFill/>
            </a:ln>
          </p:spPr>
          <p:txBody>
            <a:bodyPr spcFirstLastPara="1" wrap="square" lIns="160025" tIns="14300" rIns="14300" bIns="14300" anchor="ctr" anchorCtr="0">
              <a:noAutofit/>
            </a:bodyPr>
            <a:lstStyle/>
            <a:p>
              <a:pPr marL="215900" marR="0" lvl="1" indent="-215900" algn="l" rtl="0">
                <a:lnSpc>
                  <a:spcPct val="90000"/>
                </a:lnSpc>
                <a:spcBef>
                  <a:spcPts val="0"/>
                </a:spcBef>
                <a:spcAft>
                  <a:spcPts val="0"/>
                </a:spcAft>
                <a:buClr>
                  <a:schemeClr val="dk1"/>
                </a:buClr>
                <a:buSzPts val="2300"/>
                <a:buFont typeface="Calibri"/>
                <a:buChar char="•"/>
              </a:pPr>
              <a:r>
                <a:rPr lang="en-GB" sz="2300" b="0" i="0" u="none" strike="noStrike" cap="none">
                  <a:solidFill>
                    <a:schemeClr val="dk1"/>
                  </a:solidFill>
                  <a:latin typeface="Calibri"/>
                  <a:ea typeface="Calibri"/>
                  <a:cs typeface="Calibri"/>
                  <a:sym typeface="Calibri"/>
                </a:rPr>
                <a:t>Social</a:t>
              </a:r>
              <a:endParaRPr sz="1100" b="0" i="0" u="none" strike="noStrike" cap="none">
                <a:solidFill>
                  <a:srgbClr val="000000"/>
                </a:solidFill>
                <a:latin typeface="Arial"/>
                <a:ea typeface="Arial"/>
                <a:cs typeface="Arial"/>
                <a:sym typeface="Arial"/>
              </a:endParaRPr>
            </a:p>
          </p:txBody>
        </p:sp>
        <p:sp>
          <p:nvSpPr>
            <p:cNvPr id="189" name="Google Shape;189;p30"/>
            <p:cNvSpPr/>
            <p:nvPr/>
          </p:nvSpPr>
          <p:spPr>
            <a:xfrm rot="5400000">
              <a:off x="-159743" y="3065030"/>
              <a:ext cx="1064400" cy="745200"/>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0"/>
            <p:cNvSpPr txBox="1"/>
            <p:nvPr/>
          </p:nvSpPr>
          <p:spPr>
            <a:xfrm>
              <a:off x="1" y="3277958"/>
              <a:ext cx="745200" cy="319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T</a:t>
              </a:r>
              <a:endParaRPr sz="1100" b="0" i="0" u="none" strike="noStrike" cap="none">
                <a:solidFill>
                  <a:srgbClr val="000000"/>
                </a:solidFill>
                <a:latin typeface="Arial"/>
                <a:ea typeface="Arial"/>
                <a:cs typeface="Arial"/>
                <a:sym typeface="Arial"/>
              </a:endParaRPr>
            </a:p>
          </p:txBody>
        </p:sp>
        <p:sp>
          <p:nvSpPr>
            <p:cNvPr id="191" name="Google Shape;191;p30"/>
            <p:cNvSpPr/>
            <p:nvPr/>
          </p:nvSpPr>
          <p:spPr>
            <a:xfrm rot="5400000">
              <a:off x="2503311" y="1147279"/>
              <a:ext cx="691800" cy="4208100"/>
            </a:xfrm>
            <a:prstGeom prst="round2SameRect">
              <a:avLst>
                <a:gd name="adj1" fmla="val 16667"/>
                <a:gd name="adj2" fmla="val 0"/>
              </a:avLst>
            </a:pr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0"/>
            <p:cNvSpPr txBox="1"/>
            <p:nvPr/>
          </p:nvSpPr>
          <p:spPr>
            <a:xfrm>
              <a:off x="745057" y="2939203"/>
              <a:ext cx="4174500" cy="624300"/>
            </a:xfrm>
            <a:prstGeom prst="rect">
              <a:avLst/>
            </a:prstGeom>
            <a:noFill/>
            <a:ln>
              <a:noFill/>
            </a:ln>
          </p:spPr>
          <p:txBody>
            <a:bodyPr spcFirstLastPara="1" wrap="square" lIns="160025" tIns="14300" rIns="14300" bIns="14300" anchor="ctr" anchorCtr="0">
              <a:noAutofit/>
            </a:bodyPr>
            <a:lstStyle/>
            <a:p>
              <a:pPr marL="215900" marR="0" lvl="1" indent="-215900" algn="l" rtl="0">
                <a:lnSpc>
                  <a:spcPct val="90000"/>
                </a:lnSpc>
                <a:spcBef>
                  <a:spcPts val="0"/>
                </a:spcBef>
                <a:spcAft>
                  <a:spcPts val="0"/>
                </a:spcAft>
                <a:buClr>
                  <a:schemeClr val="dk1"/>
                </a:buClr>
                <a:buSzPts val="2300"/>
                <a:buFont typeface="Calibri"/>
                <a:buChar char="•"/>
              </a:pPr>
              <a:r>
                <a:rPr lang="en-GB" sz="2300" b="0" i="0" u="none" strike="noStrike" cap="none">
                  <a:solidFill>
                    <a:schemeClr val="dk1"/>
                  </a:solidFill>
                  <a:latin typeface="Calibri"/>
                  <a:ea typeface="Calibri"/>
                  <a:cs typeface="Calibri"/>
                  <a:sym typeface="Calibri"/>
                </a:rPr>
                <a:t>Technological</a:t>
              </a:r>
              <a:endParaRPr sz="1100" b="0" i="0" u="none" strike="noStrike" cap="none">
                <a:solidFill>
                  <a:srgbClr val="000000"/>
                </a:solidFill>
                <a:latin typeface="Arial"/>
                <a:ea typeface="Arial"/>
                <a:cs typeface="Arial"/>
                <a:sym typeface="Arial"/>
              </a:endParaRPr>
            </a:p>
          </p:txBody>
        </p:sp>
        <p:sp>
          <p:nvSpPr>
            <p:cNvPr id="193" name="Google Shape;193;p30"/>
            <p:cNvSpPr/>
            <p:nvPr/>
          </p:nvSpPr>
          <p:spPr>
            <a:xfrm rot="5400000">
              <a:off x="-159743" y="4032879"/>
              <a:ext cx="1064400" cy="745200"/>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0"/>
            <p:cNvSpPr txBox="1"/>
            <p:nvPr/>
          </p:nvSpPr>
          <p:spPr>
            <a:xfrm>
              <a:off x="1" y="4245807"/>
              <a:ext cx="745200" cy="319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L</a:t>
              </a:r>
              <a:endParaRPr sz="1100" b="0" i="0" u="none" strike="noStrike" cap="none">
                <a:solidFill>
                  <a:srgbClr val="000000"/>
                </a:solidFill>
                <a:latin typeface="Arial"/>
                <a:ea typeface="Arial"/>
                <a:cs typeface="Arial"/>
                <a:sym typeface="Arial"/>
              </a:endParaRPr>
            </a:p>
          </p:txBody>
        </p:sp>
        <p:sp>
          <p:nvSpPr>
            <p:cNvPr id="195" name="Google Shape;195;p30"/>
            <p:cNvSpPr/>
            <p:nvPr/>
          </p:nvSpPr>
          <p:spPr>
            <a:xfrm rot="5400000">
              <a:off x="2503311" y="2115130"/>
              <a:ext cx="691800" cy="4208100"/>
            </a:xfrm>
            <a:prstGeom prst="round2SameRect">
              <a:avLst>
                <a:gd name="adj1" fmla="val 16667"/>
                <a:gd name="adj2" fmla="val 0"/>
              </a:avLst>
            </a:pr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0"/>
            <p:cNvSpPr txBox="1"/>
            <p:nvPr/>
          </p:nvSpPr>
          <p:spPr>
            <a:xfrm>
              <a:off x="745057" y="3907053"/>
              <a:ext cx="4174500" cy="624300"/>
            </a:xfrm>
            <a:prstGeom prst="rect">
              <a:avLst/>
            </a:prstGeom>
            <a:noFill/>
            <a:ln>
              <a:noFill/>
            </a:ln>
          </p:spPr>
          <p:txBody>
            <a:bodyPr spcFirstLastPara="1" wrap="square" lIns="160025" tIns="14300" rIns="14300" bIns="14300" anchor="ctr" anchorCtr="0">
              <a:noAutofit/>
            </a:bodyPr>
            <a:lstStyle/>
            <a:p>
              <a:pPr marL="215900" marR="0" lvl="1" indent="-215900" algn="l" rtl="0">
                <a:lnSpc>
                  <a:spcPct val="90000"/>
                </a:lnSpc>
                <a:spcBef>
                  <a:spcPts val="0"/>
                </a:spcBef>
                <a:spcAft>
                  <a:spcPts val="0"/>
                </a:spcAft>
                <a:buClr>
                  <a:schemeClr val="dk1"/>
                </a:buClr>
                <a:buSzPts val="2300"/>
                <a:buFont typeface="Calibri"/>
                <a:buChar char="•"/>
              </a:pPr>
              <a:r>
                <a:rPr lang="en-GB" sz="2300" b="0" i="0" u="none" strike="noStrike" cap="none">
                  <a:solidFill>
                    <a:schemeClr val="dk1"/>
                  </a:solidFill>
                  <a:latin typeface="Calibri"/>
                  <a:ea typeface="Calibri"/>
                  <a:cs typeface="Calibri"/>
                  <a:sym typeface="Calibri"/>
                </a:rPr>
                <a:t>Legal</a:t>
              </a:r>
              <a:endParaRPr sz="1100" b="0" i="0" u="none" strike="noStrike" cap="none">
                <a:solidFill>
                  <a:srgbClr val="000000"/>
                </a:solidFill>
                <a:latin typeface="Arial"/>
                <a:ea typeface="Arial"/>
                <a:cs typeface="Arial"/>
                <a:sym typeface="Arial"/>
              </a:endParaRPr>
            </a:p>
          </p:txBody>
        </p:sp>
        <p:sp>
          <p:nvSpPr>
            <p:cNvPr id="197" name="Google Shape;197;p30"/>
            <p:cNvSpPr/>
            <p:nvPr/>
          </p:nvSpPr>
          <p:spPr>
            <a:xfrm rot="5400000">
              <a:off x="-159743" y="5002610"/>
              <a:ext cx="1064400" cy="745200"/>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0"/>
            <p:cNvSpPr txBox="1"/>
            <p:nvPr/>
          </p:nvSpPr>
          <p:spPr>
            <a:xfrm>
              <a:off x="1" y="5215538"/>
              <a:ext cx="745200" cy="319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E</a:t>
              </a:r>
              <a:endParaRPr sz="1100" b="0" i="0" u="none" strike="noStrike" cap="none">
                <a:solidFill>
                  <a:srgbClr val="000000"/>
                </a:solidFill>
                <a:latin typeface="Arial"/>
                <a:ea typeface="Arial"/>
                <a:cs typeface="Arial"/>
                <a:sym typeface="Arial"/>
              </a:endParaRPr>
            </a:p>
          </p:txBody>
        </p:sp>
        <p:sp>
          <p:nvSpPr>
            <p:cNvPr id="199" name="Google Shape;199;p30"/>
            <p:cNvSpPr/>
            <p:nvPr/>
          </p:nvSpPr>
          <p:spPr>
            <a:xfrm rot="5400000">
              <a:off x="2503311" y="3082979"/>
              <a:ext cx="691800" cy="4208100"/>
            </a:xfrm>
            <a:prstGeom prst="round2SameRect">
              <a:avLst>
                <a:gd name="adj1" fmla="val 16667"/>
                <a:gd name="adj2" fmla="val 0"/>
              </a:avLst>
            </a:pr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0"/>
            <p:cNvSpPr txBox="1"/>
            <p:nvPr/>
          </p:nvSpPr>
          <p:spPr>
            <a:xfrm>
              <a:off x="745057" y="4874902"/>
              <a:ext cx="4174500" cy="624300"/>
            </a:xfrm>
            <a:prstGeom prst="rect">
              <a:avLst/>
            </a:prstGeom>
            <a:noFill/>
            <a:ln>
              <a:noFill/>
            </a:ln>
          </p:spPr>
          <p:txBody>
            <a:bodyPr spcFirstLastPara="1" wrap="square" lIns="160025" tIns="14300" rIns="14300" bIns="14300" anchor="ctr" anchorCtr="0">
              <a:noAutofit/>
            </a:bodyPr>
            <a:lstStyle/>
            <a:p>
              <a:pPr marL="215900" marR="0" lvl="1" indent="-215900" algn="l" rtl="0">
                <a:lnSpc>
                  <a:spcPct val="90000"/>
                </a:lnSpc>
                <a:spcBef>
                  <a:spcPts val="0"/>
                </a:spcBef>
                <a:spcAft>
                  <a:spcPts val="0"/>
                </a:spcAft>
                <a:buClr>
                  <a:schemeClr val="dk1"/>
                </a:buClr>
                <a:buSzPts val="2300"/>
                <a:buFont typeface="Calibri"/>
                <a:buChar char="•"/>
              </a:pPr>
              <a:r>
                <a:rPr lang="en-GB" sz="2300" b="0" i="0" u="none" strike="noStrike" cap="none">
                  <a:solidFill>
                    <a:schemeClr val="dk1"/>
                  </a:solidFill>
                  <a:latin typeface="Calibri"/>
                  <a:ea typeface="Calibri"/>
                  <a:cs typeface="Calibri"/>
                  <a:sym typeface="Calibri"/>
                </a:rPr>
                <a:t>Environmental</a:t>
              </a:r>
              <a:endParaRPr sz="1100" b="0" i="0" u="none" strike="noStrike" cap="none">
                <a:solidFill>
                  <a:srgbClr val="000000"/>
                </a:solidFill>
                <a:latin typeface="Arial"/>
                <a:ea typeface="Arial"/>
                <a:cs typeface="Arial"/>
                <a:sym typeface="Arial"/>
              </a:endParaRPr>
            </a:p>
          </p:txBody>
        </p:sp>
      </p:grpSp>
      <p:sp>
        <p:nvSpPr>
          <p:cNvPr id="201" name="Google Shape;201;p30"/>
          <p:cNvSpPr/>
          <p:nvPr/>
        </p:nvSpPr>
        <p:spPr>
          <a:xfrm>
            <a:off x="6701099" y="4708725"/>
            <a:ext cx="22143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(Brassington &amp; Pettitt, 2013)</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628650" y="-30956"/>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t>The Research Questions &amp; Method</a:t>
            </a:r>
            <a:endParaRPr/>
          </a:p>
        </p:txBody>
      </p:sp>
      <p:pic>
        <p:nvPicPr>
          <p:cNvPr id="207" name="Google Shape;207;p31"/>
          <p:cNvPicPr preferRelativeResize="0"/>
          <p:nvPr/>
        </p:nvPicPr>
        <p:blipFill rotWithShape="1">
          <a:blip r:embed="rId3">
            <a:alphaModFix/>
          </a:blip>
          <a:srcRect/>
          <a:stretch/>
        </p:blipFill>
        <p:spPr>
          <a:xfrm>
            <a:off x="417945" y="1251450"/>
            <a:ext cx="1369729" cy="1360600"/>
          </a:xfrm>
          <a:prstGeom prst="rect">
            <a:avLst/>
          </a:prstGeom>
          <a:noFill/>
          <a:ln>
            <a:noFill/>
          </a:ln>
        </p:spPr>
      </p:pic>
      <p:sp>
        <p:nvSpPr>
          <p:cNvPr id="208" name="Google Shape;208;p31"/>
          <p:cNvSpPr txBox="1"/>
          <p:nvPr/>
        </p:nvSpPr>
        <p:spPr>
          <a:xfrm>
            <a:off x="2247325" y="1251450"/>
            <a:ext cx="65127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Roboto"/>
                <a:ea typeface="Roboto"/>
                <a:cs typeface="Roboto"/>
                <a:sym typeface="Roboto"/>
              </a:rPr>
              <a:t>1. Who do students talk to?</a:t>
            </a:r>
            <a:endParaRPr sz="1800" b="0" i="0" u="none" strike="noStrike" cap="none">
              <a:solidFill>
                <a:schemeClr val="dk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Roboto"/>
                <a:ea typeface="Roboto"/>
                <a:cs typeface="Roboto"/>
                <a:sym typeface="Roboto"/>
              </a:rPr>
              <a:t>2. What are the main drivers behind their decisions?</a:t>
            </a:r>
            <a:endParaRPr sz="1800" b="0" i="0" u="none" strike="noStrike" cap="none">
              <a:solidFill>
                <a:schemeClr val="dk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Roboto"/>
                <a:ea typeface="Roboto"/>
                <a:cs typeface="Roboto"/>
                <a:sym typeface="Roboto"/>
              </a:rPr>
              <a:t>3. What factors contribute to the decision making process?</a:t>
            </a:r>
            <a:endParaRPr sz="1800" b="0" i="0" u="none" strike="noStrike" cap="none">
              <a:solidFill>
                <a:schemeClr val="dk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Roboto"/>
                <a:ea typeface="Roboto"/>
                <a:cs typeface="Roboto"/>
                <a:sym typeface="Roboto"/>
              </a:rPr>
              <a:t>4. What could be improved to enhance the decision making process?</a:t>
            </a:r>
            <a:endParaRPr sz="1400" b="0" i="0" u="none" strike="noStrike" cap="none">
              <a:solidFill>
                <a:srgbClr val="000000"/>
              </a:solidFill>
              <a:latin typeface="Roboto"/>
              <a:ea typeface="Roboto"/>
              <a:cs typeface="Roboto"/>
              <a:sym typeface="Roboto"/>
            </a:endParaRPr>
          </a:p>
        </p:txBody>
      </p:sp>
      <p:pic>
        <p:nvPicPr>
          <p:cNvPr id="209" name="Google Shape;209;p31"/>
          <p:cNvPicPr preferRelativeResize="0"/>
          <p:nvPr/>
        </p:nvPicPr>
        <p:blipFill rotWithShape="1">
          <a:blip r:embed="rId4">
            <a:alphaModFix/>
          </a:blip>
          <a:srcRect/>
          <a:stretch/>
        </p:blipFill>
        <p:spPr>
          <a:xfrm>
            <a:off x="388438" y="3149700"/>
            <a:ext cx="1428750" cy="1419225"/>
          </a:xfrm>
          <a:prstGeom prst="rect">
            <a:avLst/>
          </a:prstGeom>
          <a:noFill/>
          <a:ln>
            <a:noFill/>
          </a:ln>
        </p:spPr>
      </p:pic>
      <p:sp>
        <p:nvSpPr>
          <p:cNvPr id="210" name="Google Shape;210;p31"/>
          <p:cNvSpPr txBox="1"/>
          <p:nvPr/>
        </p:nvSpPr>
        <p:spPr>
          <a:xfrm>
            <a:off x="2382175" y="3074363"/>
            <a:ext cx="6512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11" name="Google Shape;211;p31"/>
          <p:cNvSpPr txBox="1"/>
          <p:nvPr/>
        </p:nvSpPr>
        <p:spPr>
          <a:xfrm>
            <a:off x="2177125" y="3400750"/>
            <a:ext cx="65127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Roboto"/>
                <a:ea typeface="Roboto"/>
                <a:cs typeface="Roboto"/>
                <a:sym typeface="Roboto"/>
              </a:rPr>
              <a:t>A series of three semi-structured interviews were conducted using Google Meet. These took place regularly over the three college terms.</a:t>
            </a:r>
            <a:endParaRPr sz="1400" b="0" i="0" u="none" strike="noStrike" cap="none">
              <a:solidFill>
                <a:srgbClr val="00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
                                        <p:tgtEl>
                                          <p:spTgt spid="207"/>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1000"/>
                                        <p:tgtEl>
                                          <p:spTgt spid="2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1000"/>
                                        <p:tgtEl>
                                          <p:spTgt spid="20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11"/>
                                        </p:tgtEl>
                                        <p:attrNameLst>
                                          <p:attrName>style.visibility</p:attrName>
                                        </p:attrNameLst>
                                      </p:cBhvr>
                                      <p:to>
                                        <p:strVal val="visible"/>
                                      </p:to>
                                    </p:set>
                                    <p:animEffect transition="in" filter="fade">
                                      <p:cBhvr>
                                        <p:cTn id="19"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628650" y="-30956"/>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t>Sample - Limitations - Data Analysis</a:t>
            </a:r>
            <a:endParaRPr/>
          </a:p>
        </p:txBody>
      </p:sp>
      <p:sp>
        <p:nvSpPr>
          <p:cNvPr id="217" name="Google Shape;217;p32"/>
          <p:cNvSpPr txBox="1"/>
          <p:nvPr/>
        </p:nvSpPr>
        <p:spPr>
          <a:xfrm>
            <a:off x="2278775" y="1035488"/>
            <a:ext cx="6512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Roboto"/>
                <a:ea typeface="Roboto"/>
                <a:cs typeface="Roboto"/>
                <a:sym typeface="Roboto"/>
              </a:rPr>
              <a:t>8 NCOP learners, second year, vocational level 3 programmes.</a:t>
            </a:r>
            <a:endParaRPr sz="1800" b="0" i="0" u="none" strike="noStrike" cap="none">
              <a:solidFill>
                <a:schemeClr val="dk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Roboto"/>
                <a:ea typeface="Roboto"/>
                <a:cs typeface="Roboto"/>
                <a:sym typeface="Roboto"/>
              </a:rPr>
              <a:t>Purposive - Convenience - Volunteer Sampling</a:t>
            </a:r>
            <a:endParaRPr sz="1800" b="0" i="0" u="none" strike="noStrike" cap="none">
              <a:solidFill>
                <a:schemeClr val="dk2"/>
              </a:solidFill>
              <a:latin typeface="Roboto"/>
              <a:ea typeface="Roboto"/>
              <a:cs typeface="Roboto"/>
              <a:sym typeface="Roboto"/>
            </a:endParaRPr>
          </a:p>
        </p:txBody>
      </p:sp>
      <p:sp>
        <p:nvSpPr>
          <p:cNvPr id="218" name="Google Shape;218;p32"/>
          <p:cNvSpPr txBox="1"/>
          <p:nvPr/>
        </p:nvSpPr>
        <p:spPr>
          <a:xfrm>
            <a:off x="2382175" y="3074363"/>
            <a:ext cx="6512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19" name="Google Shape;219;p32"/>
          <p:cNvSpPr txBox="1"/>
          <p:nvPr/>
        </p:nvSpPr>
        <p:spPr>
          <a:xfrm>
            <a:off x="2382175" y="3988225"/>
            <a:ext cx="6512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Roboto"/>
                <a:ea typeface="Roboto"/>
                <a:cs typeface="Roboto"/>
                <a:sym typeface="Roboto"/>
              </a:rPr>
              <a:t>All codes developed from transcripts using NVivo 12 Plus software</a:t>
            </a:r>
            <a:endParaRPr sz="1400" b="0" i="0" u="none" strike="noStrike" cap="none">
              <a:solidFill>
                <a:srgbClr val="000000"/>
              </a:solidFill>
              <a:latin typeface="Roboto"/>
              <a:ea typeface="Roboto"/>
              <a:cs typeface="Roboto"/>
              <a:sym typeface="Roboto"/>
            </a:endParaRPr>
          </a:p>
        </p:txBody>
      </p:sp>
      <p:pic>
        <p:nvPicPr>
          <p:cNvPr id="220" name="Google Shape;220;p32"/>
          <p:cNvPicPr preferRelativeResize="0"/>
          <p:nvPr/>
        </p:nvPicPr>
        <p:blipFill rotWithShape="1">
          <a:blip r:embed="rId3">
            <a:alphaModFix/>
          </a:blip>
          <a:srcRect/>
          <a:stretch/>
        </p:blipFill>
        <p:spPr>
          <a:xfrm>
            <a:off x="455175" y="695325"/>
            <a:ext cx="1428750" cy="1419225"/>
          </a:xfrm>
          <a:prstGeom prst="rect">
            <a:avLst/>
          </a:prstGeom>
          <a:noFill/>
          <a:ln>
            <a:noFill/>
          </a:ln>
        </p:spPr>
      </p:pic>
      <p:pic>
        <p:nvPicPr>
          <p:cNvPr id="221" name="Google Shape;221;p32"/>
          <p:cNvPicPr preferRelativeResize="0"/>
          <p:nvPr/>
        </p:nvPicPr>
        <p:blipFill rotWithShape="1">
          <a:blip r:embed="rId4">
            <a:alphaModFix/>
          </a:blip>
          <a:srcRect/>
          <a:stretch/>
        </p:blipFill>
        <p:spPr>
          <a:xfrm>
            <a:off x="455175" y="2141788"/>
            <a:ext cx="1428750" cy="1419225"/>
          </a:xfrm>
          <a:prstGeom prst="rect">
            <a:avLst/>
          </a:prstGeom>
          <a:noFill/>
          <a:ln>
            <a:noFill/>
          </a:ln>
        </p:spPr>
      </p:pic>
      <p:pic>
        <p:nvPicPr>
          <p:cNvPr id="222" name="Google Shape;222;p32"/>
          <p:cNvPicPr preferRelativeResize="0"/>
          <p:nvPr/>
        </p:nvPicPr>
        <p:blipFill rotWithShape="1">
          <a:blip r:embed="rId5">
            <a:alphaModFix/>
          </a:blip>
          <a:srcRect/>
          <a:stretch/>
        </p:blipFill>
        <p:spPr>
          <a:xfrm>
            <a:off x="455175" y="3648063"/>
            <a:ext cx="1428750" cy="1419225"/>
          </a:xfrm>
          <a:prstGeom prst="rect">
            <a:avLst/>
          </a:prstGeom>
          <a:noFill/>
          <a:ln>
            <a:noFill/>
          </a:ln>
        </p:spPr>
      </p:pic>
      <p:sp>
        <p:nvSpPr>
          <p:cNvPr id="223" name="Google Shape;223;p32"/>
          <p:cNvSpPr txBox="1"/>
          <p:nvPr/>
        </p:nvSpPr>
        <p:spPr>
          <a:xfrm>
            <a:off x="2278775" y="2481950"/>
            <a:ext cx="6512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Roboto"/>
                <a:ea typeface="Roboto"/>
                <a:cs typeface="Roboto"/>
                <a:sym typeface="Roboto"/>
              </a:rPr>
              <a:t>Researcher bias as interviewers were part of the SUN Project team.  Power dynamic between participants and researchers.</a:t>
            </a:r>
            <a:endParaRPr sz="1800" b="0" i="0" u="none" strike="noStrike" cap="none">
              <a:solidFill>
                <a:schemeClr val="dk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par>
                                <p:cTn id="8" presetID="10" presetClass="entr" presetSubtype="0" fill="hold" nodeType="withEffect">
                                  <p:stCondLst>
                                    <p:cond delay="0"/>
                                  </p:stCondLst>
                                  <p:childTnLst>
                                    <p:set>
                                      <p:cBhvr>
                                        <p:cTn id="9" dur="1" fill="hold">
                                          <p:stCondLst>
                                            <p:cond delay="0"/>
                                          </p:stCondLst>
                                        </p:cTn>
                                        <p:tgtEl>
                                          <p:spTgt spid="217"/>
                                        </p:tgtEl>
                                        <p:attrNameLst>
                                          <p:attrName>style.visibility</p:attrName>
                                        </p:attrNameLst>
                                      </p:cBhvr>
                                      <p:to>
                                        <p:strVal val="visible"/>
                                      </p:to>
                                    </p:set>
                                    <p:animEffect transition="in" filter="fade">
                                      <p:cBhvr>
                                        <p:cTn id="10" dur="1000"/>
                                        <p:tgtEl>
                                          <p:spTgt spid="2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animEffect transition="in" filter="fade">
                                      <p:cBhvr>
                                        <p:cTn id="15" dur="1000"/>
                                        <p:tgtEl>
                                          <p:spTgt spid="221"/>
                                        </p:tgtEl>
                                      </p:cBhvr>
                                    </p:animEffect>
                                  </p:childTnLst>
                                </p:cTn>
                              </p:par>
                              <p:par>
                                <p:cTn id="16" presetID="10" presetClass="entr" presetSubtype="0" fill="hold" nodeType="withEffect">
                                  <p:stCondLst>
                                    <p:cond delay="0"/>
                                  </p:stCondLst>
                                  <p:childTnLst>
                                    <p:set>
                                      <p:cBhvr>
                                        <p:cTn id="17" dur="1" fill="hold">
                                          <p:stCondLst>
                                            <p:cond delay="0"/>
                                          </p:stCondLst>
                                        </p:cTn>
                                        <p:tgtEl>
                                          <p:spTgt spid="223"/>
                                        </p:tgtEl>
                                        <p:attrNameLst>
                                          <p:attrName>style.visibility</p:attrName>
                                        </p:attrNameLst>
                                      </p:cBhvr>
                                      <p:to>
                                        <p:strVal val="visible"/>
                                      </p:to>
                                    </p:set>
                                    <p:animEffect transition="in" filter="fade">
                                      <p:cBhvr>
                                        <p:cTn id="18" dur="1000"/>
                                        <p:tgtEl>
                                          <p:spTgt spid="2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2"/>
                                        </p:tgtEl>
                                        <p:attrNameLst>
                                          <p:attrName>style.visibility</p:attrName>
                                        </p:attrNameLst>
                                      </p:cBhvr>
                                      <p:to>
                                        <p:strVal val="visible"/>
                                      </p:to>
                                    </p:set>
                                    <p:animEffect transition="in" filter="fade">
                                      <p:cBhvr>
                                        <p:cTn id="23" dur="1000"/>
                                        <p:tgtEl>
                                          <p:spTgt spid="222"/>
                                        </p:tgtEl>
                                      </p:cBhvr>
                                    </p:animEffect>
                                  </p:childTnLst>
                                </p:cTn>
                              </p:par>
                              <p:par>
                                <p:cTn id="24" presetID="10" presetClass="entr" presetSubtype="0" fill="hold" nodeType="withEffect">
                                  <p:stCondLst>
                                    <p:cond delay="0"/>
                                  </p:stCondLst>
                                  <p:childTnLst>
                                    <p:set>
                                      <p:cBhvr>
                                        <p:cTn id="25" dur="1" fill="hold">
                                          <p:stCondLst>
                                            <p:cond delay="0"/>
                                          </p:stCondLst>
                                        </p:cTn>
                                        <p:tgtEl>
                                          <p:spTgt spid="219"/>
                                        </p:tgtEl>
                                        <p:attrNameLst>
                                          <p:attrName>style.visibility</p:attrName>
                                        </p:attrNameLst>
                                      </p:cBhvr>
                                      <p:to>
                                        <p:strVal val="visible"/>
                                      </p:to>
                                    </p:set>
                                    <p:animEffect transition="in" filter="fade">
                                      <p:cBhvr>
                                        <p:cTn id="26"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517175" y="1305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GB"/>
              <a:t>Who to talk to?</a:t>
            </a:r>
            <a:endParaRPr/>
          </a:p>
        </p:txBody>
      </p:sp>
      <p:pic>
        <p:nvPicPr>
          <p:cNvPr id="229" name="Google Shape;229;p33"/>
          <p:cNvPicPr preferRelativeResize="0"/>
          <p:nvPr/>
        </p:nvPicPr>
        <p:blipFill rotWithShape="1">
          <a:blip r:embed="rId3">
            <a:alphaModFix/>
          </a:blip>
          <a:srcRect b="20344"/>
          <a:stretch/>
        </p:blipFill>
        <p:spPr>
          <a:xfrm>
            <a:off x="3543788" y="0"/>
            <a:ext cx="2056425" cy="1638051"/>
          </a:xfrm>
          <a:prstGeom prst="rect">
            <a:avLst/>
          </a:prstGeom>
          <a:noFill/>
          <a:ln>
            <a:noFill/>
          </a:ln>
        </p:spPr>
      </p:pic>
      <p:pic>
        <p:nvPicPr>
          <p:cNvPr id="230" name="Google Shape;230;p33"/>
          <p:cNvPicPr preferRelativeResize="0"/>
          <p:nvPr/>
        </p:nvPicPr>
        <p:blipFill rotWithShape="1">
          <a:blip r:embed="rId4">
            <a:alphaModFix/>
          </a:blip>
          <a:srcRect b="19074"/>
          <a:stretch/>
        </p:blipFill>
        <p:spPr>
          <a:xfrm>
            <a:off x="412300" y="2878912"/>
            <a:ext cx="1852986" cy="1499524"/>
          </a:xfrm>
          <a:prstGeom prst="rect">
            <a:avLst/>
          </a:prstGeom>
          <a:noFill/>
          <a:ln>
            <a:noFill/>
          </a:ln>
        </p:spPr>
      </p:pic>
      <p:pic>
        <p:nvPicPr>
          <p:cNvPr id="231" name="Google Shape;231;p33"/>
          <p:cNvPicPr preferRelativeResize="0"/>
          <p:nvPr/>
        </p:nvPicPr>
        <p:blipFill rotWithShape="1">
          <a:blip r:embed="rId5">
            <a:alphaModFix/>
          </a:blip>
          <a:srcRect b="21054"/>
          <a:stretch/>
        </p:blipFill>
        <p:spPr>
          <a:xfrm>
            <a:off x="6760513" y="2935973"/>
            <a:ext cx="1754825" cy="1385400"/>
          </a:xfrm>
          <a:prstGeom prst="rect">
            <a:avLst/>
          </a:prstGeom>
          <a:noFill/>
          <a:ln>
            <a:noFill/>
          </a:ln>
        </p:spPr>
      </p:pic>
      <p:pic>
        <p:nvPicPr>
          <p:cNvPr id="232" name="Google Shape;232;p33"/>
          <p:cNvPicPr preferRelativeResize="0"/>
          <p:nvPr/>
        </p:nvPicPr>
        <p:blipFill rotWithShape="1">
          <a:blip r:embed="rId6">
            <a:alphaModFix/>
          </a:blip>
          <a:srcRect b="19910"/>
          <a:stretch/>
        </p:blipFill>
        <p:spPr>
          <a:xfrm>
            <a:off x="3610238" y="3212246"/>
            <a:ext cx="1852975" cy="1484079"/>
          </a:xfrm>
          <a:prstGeom prst="rect">
            <a:avLst/>
          </a:prstGeom>
          <a:noFill/>
          <a:ln>
            <a:noFill/>
          </a:ln>
        </p:spPr>
      </p:pic>
      <p:sp>
        <p:nvSpPr>
          <p:cNvPr id="233" name="Google Shape;233;p33"/>
          <p:cNvSpPr txBox="1"/>
          <p:nvPr/>
        </p:nvSpPr>
        <p:spPr>
          <a:xfrm>
            <a:off x="853838" y="4378425"/>
            <a:ext cx="969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2"/>
                </a:solidFill>
                <a:latin typeface="Roboto"/>
                <a:ea typeface="Roboto"/>
                <a:cs typeface="Roboto"/>
                <a:sym typeface="Roboto"/>
              </a:rPr>
              <a:t>Friends</a:t>
            </a:r>
            <a:endParaRPr sz="1800" b="0" i="0" u="none" strike="noStrike" cap="none">
              <a:solidFill>
                <a:schemeClr val="dk2"/>
              </a:solidFill>
              <a:latin typeface="Roboto"/>
              <a:ea typeface="Roboto"/>
              <a:cs typeface="Roboto"/>
              <a:sym typeface="Roboto"/>
            </a:endParaRPr>
          </a:p>
        </p:txBody>
      </p:sp>
      <p:sp>
        <p:nvSpPr>
          <p:cNvPr id="234" name="Google Shape;234;p33"/>
          <p:cNvSpPr txBox="1"/>
          <p:nvPr/>
        </p:nvSpPr>
        <p:spPr>
          <a:xfrm>
            <a:off x="7152975" y="4378425"/>
            <a:ext cx="969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2"/>
                </a:solidFill>
                <a:latin typeface="Roboto"/>
                <a:ea typeface="Roboto"/>
                <a:cs typeface="Roboto"/>
                <a:sym typeface="Roboto"/>
              </a:rPr>
              <a:t>Parents</a:t>
            </a:r>
            <a:endParaRPr sz="1800" b="0" i="0" u="none" strike="noStrike" cap="none">
              <a:solidFill>
                <a:schemeClr val="dk2"/>
              </a:solidFill>
              <a:latin typeface="Roboto"/>
              <a:ea typeface="Roboto"/>
              <a:cs typeface="Roboto"/>
              <a:sym typeface="Roboto"/>
            </a:endParaRPr>
          </a:p>
        </p:txBody>
      </p:sp>
      <p:sp>
        <p:nvSpPr>
          <p:cNvPr id="235" name="Google Shape;235;p33"/>
          <p:cNvSpPr txBox="1"/>
          <p:nvPr/>
        </p:nvSpPr>
        <p:spPr>
          <a:xfrm>
            <a:off x="4087038" y="4607025"/>
            <a:ext cx="969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2"/>
                </a:solidFill>
                <a:latin typeface="Roboto"/>
                <a:ea typeface="Roboto"/>
                <a:cs typeface="Roboto"/>
                <a:sym typeface="Roboto"/>
              </a:rPr>
              <a:t>Tutor</a:t>
            </a:r>
            <a:endParaRPr sz="1800" b="0" i="0" u="none" strike="noStrike" cap="none">
              <a:solidFill>
                <a:schemeClr val="dk2"/>
              </a:solidFill>
              <a:latin typeface="Roboto"/>
              <a:ea typeface="Roboto"/>
              <a:cs typeface="Roboto"/>
              <a:sym typeface="Roboto"/>
            </a:endParaRPr>
          </a:p>
        </p:txBody>
      </p:sp>
      <p:cxnSp>
        <p:nvCxnSpPr>
          <p:cNvPr id="236" name="Google Shape;236;p33"/>
          <p:cNvCxnSpPr/>
          <p:nvPr/>
        </p:nvCxnSpPr>
        <p:spPr>
          <a:xfrm flipH="1">
            <a:off x="1990550" y="1449100"/>
            <a:ext cx="2006400" cy="1671900"/>
          </a:xfrm>
          <a:prstGeom prst="straightConnector1">
            <a:avLst/>
          </a:prstGeom>
          <a:noFill/>
          <a:ln w="28575" cap="flat" cmpd="sng">
            <a:solidFill>
              <a:schemeClr val="dk1"/>
            </a:solidFill>
            <a:prstDash val="solid"/>
            <a:round/>
            <a:headEnd type="oval" w="med" len="med"/>
            <a:tailEnd type="oval" w="med" len="med"/>
          </a:ln>
        </p:spPr>
      </p:cxnSp>
      <p:cxnSp>
        <p:nvCxnSpPr>
          <p:cNvPr id="237" name="Google Shape;237;p33"/>
          <p:cNvCxnSpPr/>
          <p:nvPr/>
        </p:nvCxnSpPr>
        <p:spPr>
          <a:xfrm rot="10800000">
            <a:off x="4936475" y="1464900"/>
            <a:ext cx="1974600" cy="1497000"/>
          </a:xfrm>
          <a:prstGeom prst="straightConnector1">
            <a:avLst/>
          </a:prstGeom>
          <a:noFill/>
          <a:ln w="28575" cap="flat" cmpd="sng">
            <a:solidFill>
              <a:schemeClr val="dk1"/>
            </a:solidFill>
            <a:prstDash val="solid"/>
            <a:round/>
            <a:headEnd type="oval" w="med" len="med"/>
            <a:tailEnd type="oval" w="med" len="med"/>
          </a:ln>
        </p:spPr>
      </p:cxnSp>
      <p:cxnSp>
        <p:nvCxnSpPr>
          <p:cNvPr id="238" name="Google Shape;238;p33"/>
          <p:cNvCxnSpPr>
            <a:stCxn id="232" idx="0"/>
            <a:endCxn id="229" idx="2"/>
          </p:cNvCxnSpPr>
          <p:nvPr/>
        </p:nvCxnSpPr>
        <p:spPr>
          <a:xfrm rot="10800000" flipH="1">
            <a:off x="4536725" y="1638146"/>
            <a:ext cx="35400" cy="1574100"/>
          </a:xfrm>
          <a:prstGeom prst="straightConnector1">
            <a:avLst/>
          </a:prstGeom>
          <a:noFill/>
          <a:ln w="28575" cap="flat" cmpd="sng">
            <a:solidFill>
              <a:schemeClr val="dk1"/>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Discussion - Tutors</a:t>
            </a:r>
            <a:endParaRPr/>
          </a:p>
        </p:txBody>
      </p:sp>
      <p:sp>
        <p:nvSpPr>
          <p:cNvPr id="244" name="Google Shape;244;p34"/>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fontScale="92500" lnSpcReduction="10000"/>
          </a:bodyPr>
          <a:lstStyle/>
          <a:p>
            <a:pPr marL="0" lvl="0" indent="0" algn="just" rtl="0">
              <a:lnSpc>
                <a:spcPct val="115000"/>
              </a:lnSpc>
              <a:spcBef>
                <a:spcPts val="200"/>
              </a:spcBef>
              <a:spcAft>
                <a:spcPts val="0"/>
              </a:spcAft>
              <a:buSzPct val="87500"/>
              <a:buNone/>
            </a:pPr>
            <a:r>
              <a:rPr lang="en-GB" sz="1600" i="1">
                <a:solidFill>
                  <a:srgbClr val="000000"/>
                </a:solidFill>
                <a:latin typeface="Calibri"/>
                <a:ea typeface="Calibri"/>
                <a:cs typeface="Calibri"/>
                <a:sym typeface="Calibri"/>
              </a:rPr>
              <a:t>...especially, my tutor, he’s been very good” …“he gives you information and then he explains positives and negatives for me and then you can work out yourself if it’s good.  Like, he makes you do what’s always best for you I think is good.</a:t>
            </a:r>
            <a:endParaRPr sz="1600" i="1">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77777"/>
              <a:buNone/>
            </a:pPr>
            <a:endParaRPr sz="1800"/>
          </a:p>
          <a:p>
            <a:pPr marL="0" lvl="0" indent="0" algn="just" rtl="0">
              <a:lnSpc>
                <a:spcPct val="115000"/>
              </a:lnSpc>
              <a:spcBef>
                <a:spcPts val="1200"/>
              </a:spcBef>
              <a:spcAft>
                <a:spcPts val="0"/>
              </a:spcAft>
              <a:buSzPct val="87500"/>
              <a:buNone/>
            </a:pPr>
            <a:r>
              <a:rPr lang="en-GB" sz="1600" i="1">
                <a:solidFill>
                  <a:srgbClr val="000000"/>
                </a:solidFill>
                <a:latin typeface="Calibri"/>
                <a:ea typeface="Calibri"/>
                <a:cs typeface="Calibri"/>
                <a:sym typeface="Calibri"/>
              </a:rPr>
              <a:t>... my law teacher has told me about law taster days, stuff like that, like, quite specified.  But then my tutor and…they email us quite a lot about just anything general to do with uni, and we get that fed through us quite a bit, which is quite useful.</a:t>
            </a:r>
            <a:endParaRPr sz="1600" i="1">
              <a:solidFill>
                <a:srgbClr val="000000"/>
              </a:solidFill>
              <a:latin typeface="Calibri"/>
              <a:ea typeface="Calibri"/>
              <a:cs typeface="Calibri"/>
              <a:sym typeface="Calibri"/>
            </a:endParaRPr>
          </a:p>
          <a:p>
            <a:pPr marL="0" lvl="0" indent="0" algn="l" rtl="0">
              <a:lnSpc>
                <a:spcPct val="115000"/>
              </a:lnSpc>
              <a:spcBef>
                <a:spcPts val="0"/>
              </a:spcBef>
              <a:spcAft>
                <a:spcPts val="1200"/>
              </a:spcAft>
              <a:buSzPct val="100000"/>
              <a:buNone/>
            </a:pPr>
            <a:endParaRPr/>
          </a:p>
        </p:txBody>
      </p:sp>
      <p:sp>
        <p:nvSpPr>
          <p:cNvPr id="245" name="Google Shape;245;p34"/>
          <p:cNvSpPr txBox="1">
            <a:spLocks noGrp="1"/>
          </p:cNvSpPr>
          <p:nvPr>
            <p:ph type="body" idx="2"/>
          </p:nvPr>
        </p:nvSpPr>
        <p:spPr>
          <a:xfrm>
            <a:off x="4572000" y="399625"/>
            <a:ext cx="4441200" cy="38628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endParaRPr sz="1765">
              <a:solidFill>
                <a:srgbClr val="000000"/>
              </a:solidFill>
              <a:latin typeface="Calibri"/>
              <a:ea typeface="Calibri"/>
              <a:cs typeface="Calibri"/>
              <a:sym typeface="Calibri"/>
            </a:endParaRPr>
          </a:p>
          <a:p>
            <a:pPr marL="177800" lvl="0" indent="-177800" algn="l" rtl="0">
              <a:lnSpc>
                <a:spcPct val="95000"/>
              </a:lnSpc>
              <a:spcBef>
                <a:spcPts val="1200"/>
              </a:spcBef>
              <a:spcAft>
                <a:spcPts val="0"/>
              </a:spcAft>
              <a:buClr>
                <a:schemeClr val="dk1"/>
              </a:buClr>
              <a:buSzPts val="1673"/>
              <a:buChar char="●"/>
            </a:pPr>
            <a:r>
              <a:rPr lang="en-GB" sz="1800"/>
              <a:t>They trust their judgement and value their perspectives due to the relationship that they have with them (Giles, 2011) </a:t>
            </a:r>
            <a:endParaRPr sz="1800"/>
          </a:p>
          <a:p>
            <a:pPr marL="177800" lvl="0" indent="0" algn="l" rtl="0">
              <a:lnSpc>
                <a:spcPct val="95000"/>
              </a:lnSpc>
              <a:spcBef>
                <a:spcPts val="1200"/>
              </a:spcBef>
              <a:spcAft>
                <a:spcPts val="0"/>
              </a:spcAft>
              <a:buSzPts val="1018"/>
              <a:buNone/>
            </a:pPr>
            <a:endParaRPr sz="1800"/>
          </a:p>
          <a:p>
            <a:pPr marL="177800" lvl="0" indent="-177800" algn="l" rtl="0">
              <a:lnSpc>
                <a:spcPct val="95000"/>
              </a:lnSpc>
              <a:spcBef>
                <a:spcPts val="1200"/>
              </a:spcBef>
              <a:spcAft>
                <a:spcPts val="0"/>
              </a:spcAft>
              <a:buClr>
                <a:schemeClr val="dk1"/>
              </a:buClr>
              <a:buSzPts val="1673"/>
              <a:buChar char="●"/>
            </a:pPr>
            <a:r>
              <a:rPr lang="en-GB" sz="1800"/>
              <a:t>Can be a powerful cursor to a decision particularly if they have a positive perception of that member of staff (Karpouza &amp; Emvalotis, 2019)</a:t>
            </a:r>
            <a:endParaRPr sz="1800"/>
          </a:p>
          <a:p>
            <a:pPr marL="177800" lvl="0" indent="0" algn="l" rtl="0">
              <a:lnSpc>
                <a:spcPct val="95000"/>
              </a:lnSpc>
              <a:spcBef>
                <a:spcPts val="1200"/>
              </a:spcBef>
              <a:spcAft>
                <a:spcPts val="0"/>
              </a:spcAft>
              <a:buSzPts val="1018"/>
              <a:buNone/>
            </a:pPr>
            <a:endParaRPr sz="1800"/>
          </a:p>
          <a:p>
            <a:pPr marL="177800" lvl="0" indent="-177800" algn="l" rtl="0">
              <a:lnSpc>
                <a:spcPct val="95000"/>
              </a:lnSpc>
              <a:spcBef>
                <a:spcPts val="1200"/>
              </a:spcBef>
              <a:spcAft>
                <a:spcPts val="0"/>
              </a:spcAft>
              <a:buClr>
                <a:schemeClr val="dk1"/>
              </a:buClr>
              <a:buSzPts val="1673"/>
              <a:buChar char="●"/>
            </a:pPr>
            <a:r>
              <a:rPr lang="en-GB" sz="1800"/>
              <a:t>Services are intangible, perishable, variable and inseparable (Palmer, 2013)</a:t>
            </a:r>
            <a:endParaRPr sz="2320">
              <a:solidFill>
                <a:srgbClr val="000000"/>
              </a:solidFill>
              <a:latin typeface="Calibri"/>
              <a:ea typeface="Calibri"/>
              <a:cs typeface="Calibri"/>
              <a:sym typeface="Calibri"/>
            </a:endParaRPr>
          </a:p>
        </p:txBody>
      </p:sp>
      <p:pic>
        <p:nvPicPr>
          <p:cNvPr id="246" name="Google Shape;246;p34" descr="The Consumer Acquisition Process – How do Consumers decide?"/>
          <p:cNvPicPr preferRelativeResize="0"/>
          <p:nvPr/>
        </p:nvPicPr>
        <p:blipFill rotWithShape="1">
          <a:blip r:embed="rId3">
            <a:alphaModFix/>
          </a:blip>
          <a:srcRect l="14907" t="14980" b="65745"/>
          <a:stretch/>
        </p:blipFill>
        <p:spPr>
          <a:xfrm>
            <a:off x="311700" y="4414825"/>
            <a:ext cx="2601985" cy="60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animEffect transition="in" filter="fade">
                                      <p:cBhvr>
                                        <p:cTn id="7" dur="1000"/>
                                        <p:tgtEl>
                                          <p:spTgt spid="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xEl>
                                              <p:pRg st="1" end="1"/>
                                            </p:txEl>
                                          </p:spTgt>
                                        </p:tgtEl>
                                        <p:attrNameLst>
                                          <p:attrName>style.visibility</p:attrName>
                                        </p:attrNameLst>
                                      </p:cBhvr>
                                      <p:to>
                                        <p:strVal val="visible"/>
                                      </p:to>
                                    </p:set>
                                    <p:animEffect transition="in" filter="fade">
                                      <p:cBhvr>
                                        <p:cTn id="12" dur="1000"/>
                                        <p:tgtEl>
                                          <p:spTgt spid="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xEl>
                                              <p:pRg st="2" end="2"/>
                                            </p:txEl>
                                          </p:spTgt>
                                        </p:tgtEl>
                                        <p:attrNameLst>
                                          <p:attrName>style.visibility</p:attrName>
                                        </p:attrNameLst>
                                      </p:cBhvr>
                                      <p:to>
                                        <p:strVal val="visible"/>
                                      </p:to>
                                    </p:set>
                                    <p:animEffect transition="in" filter="fade">
                                      <p:cBhvr>
                                        <p:cTn id="17" dur="1000"/>
                                        <p:tgtEl>
                                          <p:spTgt spid="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
                                            <p:txEl>
                                              <p:pRg st="3" end="3"/>
                                            </p:txEl>
                                          </p:spTgt>
                                        </p:tgtEl>
                                        <p:attrNameLst>
                                          <p:attrName>style.visibility</p:attrName>
                                        </p:attrNameLst>
                                      </p:cBhvr>
                                      <p:to>
                                        <p:strVal val="visible"/>
                                      </p:to>
                                    </p:set>
                                    <p:animEffect transition="in" filter="fade">
                                      <p:cBhvr>
                                        <p:cTn id="22" dur="1000"/>
                                        <p:tgtEl>
                                          <p:spTgt spid="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
                                            <p:txEl>
                                              <p:pRg st="4" end="4"/>
                                            </p:txEl>
                                          </p:spTgt>
                                        </p:tgtEl>
                                        <p:attrNameLst>
                                          <p:attrName>style.visibility</p:attrName>
                                        </p:attrNameLst>
                                      </p:cBhvr>
                                      <p:to>
                                        <p:strVal val="visible"/>
                                      </p:to>
                                    </p:set>
                                    <p:animEffect transition="in" filter="fade">
                                      <p:cBhvr>
                                        <p:cTn id="27" dur="1000"/>
                                        <p:tgtEl>
                                          <p:spTgt spid="2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5">
                                            <p:txEl>
                                              <p:pRg st="5" end="5"/>
                                            </p:txEl>
                                          </p:spTgt>
                                        </p:tgtEl>
                                        <p:attrNameLst>
                                          <p:attrName>style.visibility</p:attrName>
                                        </p:attrNameLst>
                                      </p:cBhvr>
                                      <p:to>
                                        <p:strVal val="visible"/>
                                      </p:to>
                                    </p:set>
                                    <p:animEffect transition="in" filter="fade">
                                      <p:cBhvr>
                                        <p:cTn id="32" dur="1000"/>
                                        <p:tgtEl>
                                          <p:spTgt spid="2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4"/>
                                        </p:tgtEl>
                                        <p:attrNameLst>
                                          <p:attrName>style.visibility</p:attrName>
                                        </p:attrNameLst>
                                      </p:cBhvr>
                                      <p:to>
                                        <p:strVal val="visible"/>
                                      </p:to>
                                    </p:set>
                                    <p:animEffect transition="in" filter="fade">
                                      <p:cBhvr>
                                        <p:cTn id="37"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fortaa Slid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2517</Words>
  <Application>Microsoft Office PowerPoint</Application>
  <PresentationFormat>On-screen Show (16:9)</PresentationFormat>
  <Paragraphs>170</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Roboto</vt:lpstr>
      <vt:lpstr>Arial</vt:lpstr>
      <vt:lpstr>Calibri</vt:lpstr>
      <vt:lpstr>Comfortaa</vt:lpstr>
      <vt:lpstr>Geometric</vt:lpstr>
      <vt:lpstr>Comfortaa Slides</vt:lpstr>
      <vt:lpstr>Decisions, decisions, decisions</vt:lpstr>
      <vt:lpstr>Informing decision making</vt:lpstr>
      <vt:lpstr>PowerPoint Presentation</vt:lpstr>
      <vt:lpstr>University as a Product</vt:lpstr>
      <vt:lpstr>PowerPoint Presentation</vt:lpstr>
      <vt:lpstr>The Research Questions &amp; Method</vt:lpstr>
      <vt:lpstr>Sample - Limitations - Data Analysis</vt:lpstr>
      <vt:lpstr>Who to talk to?</vt:lpstr>
      <vt:lpstr>Discussion - Tutors</vt:lpstr>
      <vt:lpstr>Discussion Parents/Friends</vt:lpstr>
      <vt:lpstr>Recommendations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decisions, decisions</dc:title>
  <dc:creator>Sandra Lyndon</dc:creator>
  <cp:lastModifiedBy>Sandra Lyndon</cp:lastModifiedBy>
  <cp:revision>2</cp:revision>
  <dcterms:modified xsi:type="dcterms:W3CDTF">2022-04-02T08:23:46Z</dcterms:modified>
</cp:coreProperties>
</file>