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5143500" type="screen16x9"/>
  <p:notesSz cx="6858000" cy="9144000"/>
  <p:embeddedFontLs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Roboto Slab" panose="020B0604020202020204" charset="0"/>
      <p:regular r:id="rId26"/>
      <p:bold r:id="rId27"/>
    </p:embeddedFont>
    <p:embeddedFont>
      <p:font typeface="Roboto Slab Light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CREATE A DUPLICATE OF THIS SLIDE DECK BEFORE YOU EDIT IT!!!!!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2ece3e599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02ece3e599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2ece3e599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02ece3e599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2ece3e599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02ece3e599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2ece3e599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02ece3e599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2ece3e599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02ece3e599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2ece3e599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02ece3e599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2ece3e599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02ece3e599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2ece3e59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2ece3e59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2ece3e599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2ece3e599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2ece3e599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2ece3e599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2ece3e599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2ece3e599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2ece3e599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2ece3e599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2ece3e599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02ece3e599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2ece3e599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02ece3e599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f2ec8f3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f2ec8f3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076" y="4509800"/>
            <a:ext cx="1903173" cy="3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771175" y="1187900"/>
            <a:ext cx="400200" cy="400200"/>
          </a:xfrm>
          <a:prstGeom prst="ellipse">
            <a:avLst/>
          </a:prstGeom>
          <a:solidFill>
            <a:srgbClr val="F070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647075" y="1656150"/>
            <a:ext cx="7796700" cy="1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Font typeface="Roboto Slab Light"/>
              <a:buNone/>
              <a:defRPr sz="60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6275" y="263895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 1 1">
  <p:cSld name="TITLE_1_2_1_1">
    <p:bg>
      <p:bgPr>
        <a:solidFill>
          <a:srgbClr val="F0706B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/>
          </a:blip>
          <a:srcRect r="81272"/>
          <a:stretch/>
        </p:blipFill>
        <p:spPr>
          <a:xfrm>
            <a:off x="351083" y="4509800"/>
            <a:ext cx="356425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1"/>
          <p:cNvCxnSpPr/>
          <p:nvPr/>
        </p:nvCxnSpPr>
        <p:spPr>
          <a:xfrm rot="10800000" flipH="1">
            <a:off x="353750" y="458050"/>
            <a:ext cx="3858900" cy="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3499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Light"/>
              <a:buNone/>
              <a:defRPr sz="2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34545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>
            <a:spLocks noGrp="1"/>
          </p:cNvSpPr>
          <p:nvPr>
            <p:ph type="pic" idx="3"/>
          </p:nvPr>
        </p:nvSpPr>
        <p:spPr>
          <a:xfrm>
            <a:off x="4530525" y="0"/>
            <a:ext cx="4613400" cy="515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/>
          <p:cNvPicPr preferRelativeResize="0"/>
          <p:nvPr/>
        </p:nvPicPr>
        <p:blipFill rotWithShape="1">
          <a:blip r:embed="rId3">
            <a:alphaModFix/>
          </a:blip>
          <a:srcRect r="81272"/>
          <a:stretch/>
        </p:blipFill>
        <p:spPr>
          <a:xfrm>
            <a:off x="351083" y="4509800"/>
            <a:ext cx="356425" cy="3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/>
          <p:nvPr/>
        </p:nvSpPr>
        <p:spPr>
          <a:xfrm>
            <a:off x="771175" y="1187900"/>
            <a:ext cx="400200" cy="400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47075" y="1656150"/>
            <a:ext cx="7796700" cy="1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 Light"/>
              <a:buNone/>
              <a:defRPr sz="6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ubTitle" idx="1"/>
          </p:nvPr>
        </p:nvSpPr>
        <p:spPr>
          <a:xfrm>
            <a:off x="686275" y="263895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Light"/>
              <a:buNone/>
              <a:defRPr sz="2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3">
  <p:cSld name="TITLE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r="81272"/>
          <a:stretch/>
        </p:blipFill>
        <p:spPr>
          <a:xfrm>
            <a:off x="351083" y="4509800"/>
            <a:ext cx="356425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3"/>
          <p:cNvCxnSpPr/>
          <p:nvPr/>
        </p:nvCxnSpPr>
        <p:spPr>
          <a:xfrm>
            <a:off x="353750" y="461350"/>
            <a:ext cx="8413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Light"/>
              <a:buNone/>
              <a:defRPr sz="2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">
  <p:cSld name="TITLE_1_1_2">
    <p:bg>
      <p:bgPr>
        <a:solidFill>
          <a:srgbClr val="2B2525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 rotWithShape="1">
          <a:blip r:embed="rId2">
            <a:alphaModFix/>
          </a:blip>
          <a:srcRect r="81272"/>
          <a:stretch/>
        </p:blipFill>
        <p:spPr>
          <a:xfrm>
            <a:off x="351083" y="4509800"/>
            <a:ext cx="356425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14"/>
          <p:cNvCxnSpPr/>
          <p:nvPr/>
        </p:nvCxnSpPr>
        <p:spPr>
          <a:xfrm>
            <a:off x="353750" y="461350"/>
            <a:ext cx="8413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Light"/>
              <a:buNone/>
              <a:defRPr sz="2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 1">
  <p:cSld name="TITLE_1_1_2_1">
    <p:bg>
      <p:bgPr>
        <a:solidFill>
          <a:srgbClr val="2B2525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2">
            <a:alphaModFix/>
          </a:blip>
          <a:srcRect r="81272"/>
          <a:stretch/>
        </p:blipFill>
        <p:spPr>
          <a:xfrm>
            <a:off x="351083" y="4509800"/>
            <a:ext cx="356425" cy="3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41463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Light"/>
              <a:buNone/>
              <a:defRPr sz="2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46134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>
            <a:spLocks noGrp="1"/>
          </p:cNvSpPr>
          <p:nvPr>
            <p:ph type="pic" idx="3"/>
          </p:nvPr>
        </p:nvSpPr>
        <p:spPr>
          <a:xfrm>
            <a:off x="5937300" y="0"/>
            <a:ext cx="3206700" cy="5152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0" name="Google Shape;80;p15"/>
          <p:cNvCxnSpPr/>
          <p:nvPr/>
        </p:nvCxnSpPr>
        <p:spPr>
          <a:xfrm>
            <a:off x="353750" y="461350"/>
            <a:ext cx="5278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 1 1">
  <p:cSld name="TITLE_1_1_2_1_1">
    <p:bg>
      <p:bgPr>
        <a:solidFill>
          <a:srgbClr val="2B2525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/>
          </a:blip>
          <a:srcRect r="81272"/>
          <a:stretch/>
        </p:blipFill>
        <p:spPr>
          <a:xfrm>
            <a:off x="351083" y="4509800"/>
            <a:ext cx="356425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/>
          <p:nvPr/>
        </p:nvCxnSpPr>
        <p:spPr>
          <a:xfrm rot="10800000" flipH="1">
            <a:off x="353750" y="458050"/>
            <a:ext cx="3858900" cy="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3499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Light"/>
              <a:buNone/>
              <a:defRPr sz="2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34545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>
            <a:spLocks noGrp="1"/>
          </p:cNvSpPr>
          <p:nvPr>
            <p:ph type="pic" idx="3"/>
          </p:nvPr>
        </p:nvSpPr>
        <p:spPr>
          <a:xfrm>
            <a:off x="4530525" y="0"/>
            <a:ext cx="4613400" cy="515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771175" y="1187900"/>
            <a:ext cx="400200" cy="400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647075" y="1656150"/>
            <a:ext cx="7796700" cy="1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 Light"/>
              <a:buNone/>
              <a:defRPr sz="6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686275" y="263895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Light"/>
              <a:buNone/>
              <a:defRPr sz="2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039" y="4509800"/>
            <a:ext cx="1903173" cy="3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3">
  <p:cSld name="TITLE_1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r="81272"/>
          <a:stretch/>
        </p:blipFill>
        <p:spPr>
          <a:xfrm>
            <a:off x="351083" y="4509800"/>
            <a:ext cx="356425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8"/>
          <p:cNvCxnSpPr/>
          <p:nvPr/>
        </p:nvCxnSpPr>
        <p:spPr>
          <a:xfrm>
            <a:off x="353750" y="461350"/>
            <a:ext cx="8413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Light"/>
              <a:buNone/>
              <a:defRPr sz="2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2">
  <p:cSld name="TITLE_1_1_1_2">
    <p:bg>
      <p:bgPr>
        <a:solidFill>
          <a:srgbClr val="2BACD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r="81272"/>
          <a:stretch/>
        </p:blipFill>
        <p:spPr>
          <a:xfrm>
            <a:off x="351083" y="4509800"/>
            <a:ext cx="356425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9"/>
          <p:cNvCxnSpPr/>
          <p:nvPr/>
        </p:nvCxnSpPr>
        <p:spPr>
          <a:xfrm>
            <a:off x="353750" y="461350"/>
            <a:ext cx="8413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9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Light"/>
              <a:buNone/>
              <a:defRPr sz="2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2 1">
  <p:cSld name="TITLE_1_1_1_2_1">
    <p:bg>
      <p:bgPr>
        <a:solidFill>
          <a:srgbClr val="2BACD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 rotWithShape="1">
          <a:blip r:embed="rId2">
            <a:alphaModFix/>
          </a:blip>
          <a:srcRect r="81272"/>
          <a:stretch/>
        </p:blipFill>
        <p:spPr>
          <a:xfrm>
            <a:off x="351083" y="4509800"/>
            <a:ext cx="356425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0"/>
          <p:cNvCxnSpPr/>
          <p:nvPr/>
        </p:nvCxnSpPr>
        <p:spPr>
          <a:xfrm rot="10800000" flipH="1">
            <a:off x="353750" y="458050"/>
            <a:ext cx="3858900" cy="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3499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Light"/>
              <a:buNone/>
              <a:defRPr sz="2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34545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>
            <a:spLocks noGrp="1"/>
          </p:cNvSpPr>
          <p:nvPr>
            <p:ph type="pic" idx="3"/>
          </p:nvPr>
        </p:nvSpPr>
        <p:spPr>
          <a:xfrm>
            <a:off x="4530525" y="0"/>
            <a:ext cx="4613400" cy="515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3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r="81643"/>
          <a:stretch/>
        </p:blipFill>
        <p:spPr>
          <a:xfrm>
            <a:off x="351075" y="4509800"/>
            <a:ext cx="349349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353750" y="461350"/>
            <a:ext cx="8413800" cy="0"/>
          </a:xfrm>
          <a:prstGeom prst="straightConnector1">
            <a:avLst/>
          </a:prstGeom>
          <a:noFill/>
          <a:ln w="9525" cap="flat" cmpd="sng">
            <a:solidFill>
              <a:srgbClr val="2B25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6">
          <p15:clr>
            <a:srgbClr val="FA7B17"/>
          </p15:clr>
        </p15:guide>
        <p15:guide id="2" pos="221">
          <p15:clr>
            <a:srgbClr val="FA7B17"/>
          </p15:clr>
        </p15:guide>
        <p15:guide id="3" pos="5523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083" y="4509800"/>
            <a:ext cx="1903173" cy="3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/>
          <p:nvPr/>
        </p:nvSpPr>
        <p:spPr>
          <a:xfrm>
            <a:off x="771175" y="1187900"/>
            <a:ext cx="400200" cy="400200"/>
          </a:xfrm>
          <a:prstGeom prst="ellipse">
            <a:avLst/>
          </a:prstGeom>
          <a:solidFill>
            <a:srgbClr val="2B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647075" y="1656150"/>
            <a:ext cx="7796700" cy="1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Roboto Slab Light"/>
              <a:buNone/>
              <a:defRPr sz="60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1"/>
          </p:nvPr>
        </p:nvSpPr>
        <p:spPr>
          <a:xfrm>
            <a:off x="686275" y="263895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 3">
  <p:cSld name="TITLE_1_1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 r="80900"/>
          <a:stretch/>
        </p:blipFill>
        <p:spPr>
          <a:xfrm>
            <a:off x="351073" y="4509800"/>
            <a:ext cx="363501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22"/>
          <p:cNvCxnSpPr/>
          <p:nvPr/>
        </p:nvCxnSpPr>
        <p:spPr>
          <a:xfrm>
            <a:off x="353750" y="461350"/>
            <a:ext cx="8413800" cy="0"/>
          </a:xfrm>
          <a:prstGeom prst="straightConnector1">
            <a:avLst/>
          </a:prstGeom>
          <a:noFill/>
          <a:ln w="9525" cap="flat" cmpd="sng">
            <a:solidFill>
              <a:srgbClr val="2B25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2800"/>
              <a:buFont typeface="Roboto Slab Light"/>
              <a:buNone/>
              <a:defRPr sz="2800">
                <a:solidFill>
                  <a:srgbClr val="2B252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 2">
  <p:cSld name="TITLE_1_1_1_1_2">
    <p:bg>
      <p:bgPr>
        <a:solidFill>
          <a:srgbClr val="F7D46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 rotWithShape="1">
          <a:blip r:embed="rId2">
            <a:alphaModFix/>
          </a:blip>
          <a:srcRect r="80900"/>
          <a:stretch/>
        </p:blipFill>
        <p:spPr>
          <a:xfrm>
            <a:off x="351073" y="4509800"/>
            <a:ext cx="363501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23"/>
          <p:cNvCxnSpPr/>
          <p:nvPr/>
        </p:nvCxnSpPr>
        <p:spPr>
          <a:xfrm>
            <a:off x="353750" y="461350"/>
            <a:ext cx="8413800" cy="0"/>
          </a:xfrm>
          <a:prstGeom prst="straightConnector1">
            <a:avLst/>
          </a:prstGeom>
          <a:noFill/>
          <a:ln w="9525" cap="flat" cmpd="sng">
            <a:solidFill>
              <a:srgbClr val="2B25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23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2800"/>
              <a:buFont typeface="Roboto Slab Light"/>
              <a:buNone/>
              <a:defRPr sz="2800">
                <a:solidFill>
                  <a:srgbClr val="2B252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 2 1">
  <p:cSld name="TITLE_1_1_1_1_2_1">
    <p:bg>
      <p:bgPr>
        <a:solidFill>
          <a:srgbClr val="F7D46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 rotWithShape="1">
          <a:blip r:embed="rId2">
            <a:alphaModFix/>
          </a:blip>
          <a:srcRect r="80900"/>
          <a:stretch/>
        </p:blipFill>
        <p:spPr>
          <a:xfrm>
            <a:off x="351073" y="4509800"/>
            <a:ext cx="363501" cy="3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41463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2800"/>
              <a:buFont typeface="Roboto Slab Light"/>
              <a:buNone/>
              <a:defRPr sz="2800">
                <a:solidFill>
                  <a:srgbClr val="2B252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46134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>
            <a:spLocks noGrp="1"/>
          </p:cNvSpPr>
          <p:nvPr>
            <p:ph type="pic" idx="3"/>
          </p:nvPr>
        </p:nvSpPr>
        <p:spPr>
          <a:xfrm>
            <a:off x="5937300" y="0"/>
            <a:ext cx="3206700" cy="5152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8" name="Google Shape;128;p24"/>
          <p:cNvCxnSpPr/>
          <p:nvPr/>
        </p:nvCxnSpPr>
        <p:spPr>
          <a:xfrm>
            <a:off x="353750" y="461350"/>
            <a:ext cx="5278200" cy="0"/>
          </a:xfrm>
          <a:prstGeom prst="straightConnector1">
            <a:avLst/>
          </a:prstGeom>
          <a:noFill/>
          <a:ln w="9525" cap="flat" cmpd="sng">
            <a:solidFill>
              <a:srgbClr val="2B252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 2 1 1">
  <p:cSld name="TITLE_1_1_1_1_2_1_1">
    <p:bg>
      <p:bgPr>
        <a:solidFill>
          <a:srgbClr val="F7D46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 rotWithShape="1">
          <a:blip r:embed="rId2">
            <a:alphaModFix/>
          </a:blip>
          <a:srcRect r="80900"/>
          <a:stretch/>
        </p:blipFill>
        <p:spPr>
          <a:xfrm>
            <a:off x="351073" y="4509800"/>
            <a:ext cx="363501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5"/>
          <p:cNvCxnSpPr/>
          <p:nvPr/>
        </p:nvCxnSpPr>
        <p:spPr>
          <a:xfrm rot="10800000" flipH="1">
            <a:off x="353750" y="458050"/>
            <a:ext cx="3858900" cy="3300"/>
          </a:xfrm>
          <a:prstGeom prst="straightConnector1">
            <a:avLst/>
          </a:prstGeom>
          <a:noFill/>
          <a:ln w="9525" cap="flat" cmpd="sng">
            <a:solidFill>
              <a:srgbClr val="2B25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3499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34545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" name="Google Shape;134;p25"/>
          <p:cNvSpPr>
            <a:spLocks noGrp="1"/>
          </p:cNvSpPr>
          <p:nvPr>
            <p:ph type="pic" idx="3"/>
          </p:nvPr>
        </p:nvSpPr>
        <p:spPr>
          <a:xfrm>
            <a:off x="4530525" y="0"/>
            <a:ext cx="4613400" cy="515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 1">
  <p:cSld name="TITLE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083" y="4509800"/>
            <a:ext cx="1903173" cy="3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/>
          <p:nvPr/>
        </p:nvSpPr>
        <p:spPr>
          <a:xfrm>
            <a:off x="771175" y="1187900"/>
            <a:ext cx="400200" cy="400200"/>
          </a:xfrm>
          <a:prstGeom prst="ellipse">
            <a:avLst/>
          </a:prstGeom>
          <a:solidFill>
            <a:srgbClr val="2B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647075" y="1656150"/>
            <a:ext cx="7796700" cy="1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Roboto Slab Light"/>
              <a:buNone/>
              <a:defRPr sz="60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Slab Light"/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subTitle" idx="1"/>
          </p:nvPr>
        </p:nvSpPr>
        <p:spPr>
          <a:xfrm>
            <a:off x="686275" y="263895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 1 2">
  <p:cSld name="TITLE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 rotWithShape="1">
          <a:blip r:embed="rId3">
            <a:alphaModFix/>
          </a:blip>
          <a:srcRect r="80900"/>
          <a:stretch/>
        </p:blipFill>
        <p:spPr>
          <a:xfrm>
            <a:off x="351073" y="4509800"/>
            <a:ext cx="363501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27"/>
          <p:cNvCxnSpPr/>
          <p:nvPr/>
        </p:nvCxnSpPr>
        <p:spPr>
          <a:xfrm>
            <a:off x="353750" y="461350"/>
            <a:ext cx="8413800" cy="0"/>
          </a:xfrm>
          <a:prstGeom prst="straightConnector1">
            <a:avLst/>
          </a:prstGeom>
          <a:noFill/>
          <a:ln w="9525" cap="flat" cmpd="sng">
            <a:solidFill>
              <a:srgbClr val="2B25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2800"/>
              <a:buFont typeface="Roboto Slab Light"/>
              <a:buNone/>
              <a:defRPr sz="2800">
                <a:solidFill>
                  <a:srgbClr val="2B252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 1 1">
  <p:cSld name="TITLE_1_1_1_1_1_1">
    <p:bg>
      <p:bgPr>
        <a:solidFill>
          <a:srgbClr val="02C6BD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 rotWithShape="1">
          <a:blip r:embed="rId2">
            <a:alphaModFix/>
          </a:blip>
          <a:srcRect r="80900"/>
          <a:stretch/>
        </p:blipFill>
        <p:spPr>
          <a:xfrm>
            <a:off x="351073" y="4509800"/>
            <a:ext cx="363501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8"/>
          <p:cNvCxnSpPr/>
          <p:nvPr/>
        </p:nvCxnSpPr>
        <p:spPr>
          <a:xfrm>
            <a:off x="353750" y="461350"/>
            <a:ext cx="8413800" cy="0"/>
          </a:xfrm>
          <a:prstGeom prst="straightConnector1">
            <a:avLst/>
          </a:prstGeom>
          <a:noFill/>
          <a:ln w="9525" cap="flat" cmpd="sng">
            <a:solidFill>
              <a:srgbClr val="2B25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8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2800"/>
              <a:buFont typeface="Roboto Slab Light"/>
              <a:buNone/>
              <a:defRPr sz="2800">
                <a:solidFill>
                  <a:srgbClr val="2B252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 1 1 1">
  <p:cSld name="TITLE_1_1_1_1_1_1_1">
    <p:bg>
      <p:bgPr>
        <a:solidFill>
          <a:srgbClr val="02C6BD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/>
          <p:cNvPicPr preferRelativeResize="0"/>
          <p:nvPr/>
        </p:nvPicPr>
        <p:blipFill rotWithShape="1">
          <a:blip r:embed="rId2">
            <a:alphaModFix/>
          </a:blip>
          <a:srcRect r="80900"/>
          <a:stretch/>
        </p:blipFill>
        <p:spPr>
          <a:xfrm>
            <a:off x="351073" y="4509800"/>
            <a:ext cx="363501" cy="3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41463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2800"/>
              <a:buFont typeface="Roboto Slab Light"/>
              <a:buNone/>
              <a:defRPr sz="2800">
                <a:solidFill>
                  <a:srgbClr val="2B252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400"/>
              <a:buNone/>
              <a:defRPr>
                <a:solidFill>
                  <a:srgbClr val="2B2525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46134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●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○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2B2525"/>
              </a:buClr>
              <a:buSzPts val="1600"/>
              <a:buFont typeface="Roboto"/>
              <a:buChar char="■"/>
              <a:defRPr sz="1600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9"/>
          <p:cNvSpPr>
            <a:spLocks noGrp="1"/>
          </p:cNvSpPr>
          <p:nvPr>
            <p:ph type="pic" idx="3"/>
          </p:nvPr>
        </p:nvSpPr>
        <p:spPr>
          <a:xfrm>
            <a:off x="5937300" y="0"/>
            <a:ext cx="3206700" cy="5152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55" name="Google Shape;155;p29"/>
          <p:cNvCxnSpPr/>
          <p:nvPr/>
        </p:nvCxnSpPr>
        <p:spPr>
          <a:xfrm>
            <a:off x="353750" y="461350"/>
            <a:ext cx="5278200" cy="0"/>
          </a:xfrm>
          <a:prstGeom prst="straightConnector1">
            <a:avLst/>
          </a:prstGeom>
          <a:noFill/>
          <a:ln w="9525" cap="flat" cmpd="sng">
            <a:solidFill>
              <a:srgbClr val="2B252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 1 1 1 1">
  <p:cSld name="TITLE_1_1_1_1_1_1_1_1">
    <p:bg>
      <p:bgPr>
        <a:solidFill>
          <a:srgbClr val="02C6BD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 rotWithShape="1">
          <a:blip r:embed="rId2">
            <a:alphaModFix/>
          </a:blip>
          <a:srcRect r="80900"/>
          <a:stretch/>
        </p:blipFill>
        <p:spPr>
          <a:xfrm>
            <a:off x="351073" y="4509800"/>
            <a:ext cx="363501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30"/>
          <p:cNvCxnSpPr/>
          <p:nvPr/>
        </p:nvCxnSpPr>
        <p:spPr>
          <a:xfrm rot="10800000" flipH="1">
            <a:off x="353750" y="458050"/>
            <a:ext cx="3858900" cy="3300"/>
          </a:xfrm>
          <a:prstGeom prst="straightConnector1">
            <a:avLst/>
          </a:prstGeom>
          <a:noFill/>
          <a:ln w="9525" cap="flat" cmpd="sng">
            <a:solidFill>
              <a:srgbClr val="2B25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30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3499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34545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1" name="Google Shape;161;p30"/>
          <p:cNvSpPr>
            <a:spLocks noGrp="1"/>
          </p:cNvSpPr>
          <p:nvPr>
            <p:ph type="pic" idx="3"/>
          </p:nvPr>
        </p:nvSpPr>
        <p:spPr>
          <a:xfrm>
            <a:off x="4530525" y="0"/>
            <a:ext cx="4613400" cy="515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 1">
  <p:cSld name="TITLE_3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r="81643"/>
          <a:stretch/>
        </p:blipFill>
        <p:spPr>
          <a:xfrm>
            <a:off x="351075" y="4509800"/>
            <a:ext cx="349349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4"/>
          <p:cNvCxnSpPr/>
          <p:nvPr/>
        </p:nvCxnSpPr>
        <p:spPr>
          <a:xfrm>
            <a:off x="353750" y="461350"/>
            <a:ext cx="5278200" cy="0"/>
          </a:xfrm>
          <a:prstGeom prst="straightConnector1">
            <a:avLst/>
          </a:prstGeom>
          <a:noFill/>
          <a:ln w="9525" cap="flat" cmpd="sng">
            <a:solidFill>
              <a:srgbClr val="2B25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41463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46134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>
            <a:spLocks noGrp="1"/>
          </p:cNvSpPr>
          <p:nvPr>
            <p:ph type="pic" idx="3"/>
          </p:nvPr>
        </p:nvSpPr>
        <p:spPr>
          <a:xfrm>
            <a:off x="5937300" y="0"/>
            <a:ext cx="3206700" cy="515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6">
          <p15:clr>
            <a:srgbClr val="FA7B17"/>
          </p15:clr>
        </p15:guide>
        <p15:guide id="2" pos="221">
          <p15:clr>
            <a:srgbClr val="FA7B17"/>
          </p15:clr>
        </p15:guide>
        <p15:guide id="3" pos="552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 1 1">
  <p:cSld name="TITLE_3_1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r="81643"/>
          <a:stretch/>
        </p:blipFill>
        <p:spPr>
          <a:xfrm>
            <a:off x="351075" y="4509800"/>
            <a:ext cx="349349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5"/>
          <p:cNvCxnSpPr/>
          <p:nvPr/>
        </p:nvCxnSpPr>
        <p:spPr>
          <a:xfrm rot="10800000" flipH="1">
            <a:off x="353750" y="458050"/>
            <a:ext cx="3858900" cy="3300"/>
          </a:xfrm>
          <a:prstGeom prst="straightConnector1">
            <a:avLst/>
          </a:prstGeom>
          <a:noFill/>
          <a:ln w="9525" cap="flat" cmpd="sng">
            <a:solidFill>
              <a:srgbClr val="2B25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3499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34545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>
            <a:spLocks noGrp="1"/>
          </p:cNvSpPr>
          <p:nvPr>
            <p:ph type="pic" idx="3"/>
          </p:nvPr>
        </p:nvSpPr>
        <p:spPr>
          <a:xfrm>
            <a:off x="4530525" y="0"/>
            <a:ext cx="4613400" cy="515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6">
          <p15:clr>
            <a:srgbClr val="FA7B17"/>
          </p15:clr>
        </p15:guide>
        <p15:guide id="2" pos="221">
          <p15:clr>
            <a:srgbClr val="FA7B17"/>
          </p15:clr>
        </p15:guide>
        <p15:guide id="3" pos="5523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3">
            <a:alphaModFix/>
          </a:blip>
          <a:srcRect r="81643"/>
          <a:stretch/>
        </p:blipFill>
        <p:spPr>
          <a:xfrm>
            <a:off x="351075" y="4509800"/>
            <a:ext cx="349349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6"/>
          <p:cNvCxnSpPr/>
          <p:nvPr/>
        </p:nvCxnSpPr>
        <p:spPr>
          <a:xfrm>
            <a:off x="353750" y="461350"/>
            <a:ext cx="8413800" cy="0"/>
          </a:xfrm>
          <a:prstGeom prst="straightConnector1">
            <a:avLst/>
          </a:prstGeom>
          <a:noFill/>
          <a:ln w="9525" cap="flat" cmpd="sng">
            <a:solidFill>
              <a:srgbClr val="2B25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039" y="4509800"/>
            <a:ext cx="1903173" cy="3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/>
          <p:nvPr/>
        </p:nvSpPr>
        <p:spPr>
          <a:xfrm>
            <a:off x="771175" y="1187900"/>
            <a:ext cx="400200" cy="400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647075" y="1656150"/>
            <a:ext cx="7796700" cy="1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 Light"/>
              <a:buNone/>
              <a:defRPr sz="6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686275" y="263895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Light"/>
              <a:buNone/>
              <a:defRPr sz="2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3">
  <p:cSld name="TITLE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3">
            <a:alphaModFix/>
          </a:blip>
          <a:srcRect r="81272"/>
          <a:stretch/>
        </p:blipFill>
        <p:spPr>
          <a:xfrm>
            <a:off x="351083" y="4509800"/>
            <a:ext cx="356425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8"/>
          <p:cNvCxnSpPr/>
          <p:nvPr/>
        </p:nvCxnSpPr>
        <p:spPr>
          <a:xfrm>
            <a:off x="353750" y="461350"/>
            <a:ext cx="8413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Light"/>
              <a:buNone/>
              <a:defRPr sz="2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">
  <p:cSld name="TITLE_1_2">
    <p:bg>
      <p:bgPr>
        <a:solidFill>
          <a:srgbClr val="F0706B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 r="81272"/>
          <a:stretch/>
        </p:blipFill>
        <p:spPr>
          <a:xfrm>
            <a:off x="351083" y="4509800"/>
            <a:ext cx="356425" cy="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9"/>
          <p:cNvCxnSpPr/>
          <p:nvPr/>
        </p:nvCxnSpPr>
        <p:spPr>
          <a:xfrm>
            <a:off x="353750" y="461350"/>
            <a:ext cx="8413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Light"/>
              <a:buNone/>
              <a:defRPr sz="2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 1">
  <p:cSld name="TITLE_1_2_1">
    <p:bg>
      <p:bgPr>
        <a:solidFill>
          <a:srgbClr val="F0706B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 r="81272"/>
          <a:stretch/>
        </p:blipFill>
        <p:spPr>
          <a:xfrm>
            <a:off x="351083" y="4509800"/>
            <a:ext cx="356425" cy="3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41463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Light"/>
              <a:buNone/>
              <a:defRPr sz="28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46134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○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■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>
            <a:spLocks noGrp="1"/>
          </p:cNvSpPr>
          <p:nvPr>
            <p:ph type="pic" idx="3"/>
          </p:nvPr>
        </p:nvSpPr>
        <p:spPr>
          <a:xfrm>
            <a:off x="5937300" y="0"/>
            <a:ext cx="3206700" cy="5152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3" name="Google Shape;53;p10"/>
          <p:cNvCxnSpPr/>
          <p:nvPr/>
        </p:nvCxnSpPr>
        <p:spPr>
          <a:xfrm>
            <a:off x="353750" y="461350"/>
            <a:ext cx="5278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81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reg@homelessnessimpact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647075" y="1820925"/>
            <a:ext cx="77967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THE ROLE OF </a:t>
            </a:r>
            <a:r>
              <a:rPr lang="en" sz="2800" b="1">
                <a:latin typeface="Roboto Slab"/>
                <a:ea typeface="Roboto Slab"/>
                <a:cs typeface="Roboto Slab"/>
                <a:sym typeface="Roboto Slab"/>
              </a:rPr>
              <a:t>UNIVERSITIES</a:t>
            </a:r>
            <a:r>
              <a:rPr lang="en" sz="2800"/>
              <a:t> IN ENDING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31"/>
          <p:cNvSpPr txBox="1">
            <a:spLocks noGrp="1"/>
          </p:cNvSpPr>
          <p:nvPr>
            <p:ph type="subTitle" idx="1"/>
          </p:nvPr>
        </p:nvSpPr>
        <p:spPr>
          <a:xfrm>
            <a:off x="686275" y="2471250"/>
            <a:ext cx="63963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HOMELESSNESS</a:t>
            </a:r>
            <a:endParaRPr sz="6000"/>
          </a:p>
        </p:txBody>
      </p:sp>
      <p:sp>
        <p:nvSpPr>
          <p:cNvPr id="168" name="Google Shape;168;p31"/>
          <p:cNvSpPr txBox="1"/>
          <p:nvPr/>
        </p:nvSpPr>
        <p:spPr>
          <a:xfrm>
            <a:off x="755890" y="1188025"/>
            <a:ext cx="46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863175" y="3854675"/>
            <a:ext cx="6810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GREG HURST, HEAD OF COMMUNICATIONS &amp; PUBLIC AFFAIRS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Estates and property	</a:t>
            </a:r>
            <a:endParaRPr/>
          </a:p>
        </p:txBody>
      </p:sp>
      <p:sp>
        <p:nvSpPr>
          <p:cNvPr id="237" name="Google Shape;237;p40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Acting as a </a:t>
            </a:r>
            <a:r>
              <a:rPr lang="en" b="1"/>
              <a:t>responsible residential landlord</a:t>
            </a:r>
            <a:r>
              <a:rPr lang="en"/>
              <a:t> offering safe secure housing at affordable rates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b="1"/>
              <a:t>Testing models</a:t>
            </a:r>
            <a:r>
              <a:rPr lang="en"/>
              <a:t> such as pre-tenancy training for tenants … and evaluating these to strengthen the evidence base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Being willing to rent to </a:t>
            </a:r>
            <a:r>
              <a:rPr lang="en" b="1"/>
              <a:t>tenants with experiences of homelessness</a:t>
            </a:r>
            <a:r>
              <a:rPr lang="en"/>
              <a:t> and / or in receipt of benefits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Allocating a </a:t>
            </a:r>
            <a:r>
              <a:rPr lang="en" b="1"/>
              <a:t>proportion of a university’s estate</a:t>
            </a:r>
            <a:r>
              <a:rPr lang="en"/>
              <a:t> to targeted initiatives to prevent and relieve homelessless 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Imaginative use of non-residential property or land to </a:t>
            </a:r>
            <a:r>
              <a:rPr lang="en" b="1"/>
              <a:t>expand the supply</a:t>
            </a:r>
            <a:r>
              <a:rPr lang="en"/>
              <a:t> of affordable housing / temporary accommodation </a:t>
            </a:r>
            <a:endParaRPr/>
          </a:p>
        </p:txBody>
      </p:sp>
      <p:sp>
        <p:nvSpPr>
          <p:cNvPr id="238" name="Google Shape;238;p40"/>
          <p:cNvSpPr txBox="1"/>
          <p:nvPr/>
        </p:nvSpPr>
        <p:spPr>
          <a:xfrm>
            <a:off x="253650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UNIVERSITIES AS CIVIC ACTORS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40"/>
          <p:cNvSpPr txBox="1"/>
          <p:nvPr/>
        </p:nvSpPr>
        <p:spPr>
          <a:xfrm>
            <a:off x="4791524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UNIVERSITIES AND HOMELESSNESS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>
            <a:spLocks noGrp="1"/>
          </p:cNvSpPr>
          <p:nvPr>
            <p:ph type="title"/>
          </p:nvPr>
        </p:nvSpPr>
        <p:spPr>
          <a:xfrm>
            <a:off x="647075" y="1656150"/>
            <a:ext cx="7796700" cy="12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Universities and their student bodies</a:t>
            </a:r>
            <a:endParaRPr/>
          </a:p>
        </p:txBody>
      </p:sp>
      <p:sp>
        <p:nvSpPr>
          <p:cNvPr id="245" name="Google Shape;245;p41"/>
          <p:cNvSpPr txBox="1">
            <a:spLocks noGrp="1"/>
          </p:cNvSpPr>
          <p:nvPr>
            <p:ph type="subTitle" idx="1"/>
          </p:nvPr>
        </p:nvSpPr>
        <p:spPr>
          <a:xfrm>
            <a:off x="686275" y="2638950"/>
            <a:ext cx="561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1"/>
          <p:cNvSpPr txBox="1"/>
          <p:nvPr/>
        </p:nvSpPr>
        <p:spPr>
          <a:xfrm>
            <a:off x="755890" y="1188025"/>
            <a:ext cx="46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60297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and homelessness</a:t>
            </a:r>
            <a:endParaRPr/>
          </a:p>
        </p:txBody>
      </p:sp>
      <p:sp>
        <p:nvSpPr>
          <p:cNvPr id="252" name="Google Shape;252;p42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Beware </a:t>
            </a:r>
            <a:r>
              <a:rPr lang="en" b="1"/>
              <a:t>false narratives</a:t>
            </a:r>
            <a:r>
              <a:rPr lang="en"/>
              <a:t>: not true that in the UK we’re all one pay cheque away from homelessness, which is strongly associated with poverty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But as universities face pressure to widen access, more young people from </a:t>
            </a:r>
            <a:r>
              <a:rPr lang="en" b="1"/>
              <a:t>disadvantaged backgrounds</a:t>
            </a:r>
            <a:r>
              <a:rPr lang="en"/>
              <a:t> enter higher education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Admissions processes </a:t>
            </a:r>
            <a:r>
              <a:rPr lang="en" b="1"/>
              <a:t>should not exclude applicants</a:t>
            </a:r>
            <a:r>
              <a:rPr lang="en"/>
              <a:t> whose education and opportunities were disrupted by homelessness 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The collapse in enrollment of </a:t>
            </a:r>
            <a:r>
              <a:rPr lang="en" b="1"/>
              <a:t>part-time and mature students</a:t>
            </a:r>
            <a:r>
              <a:rPr lang="en"/>
              <a:t> in the past 12 years will have closed off pathways to applicants with experience of homelessness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With a UK average </a:t>
            </a:r>
            <a:r>
              <a:rPr lang="en" b="1"/>
              <a:t>drop-out rate</a:t>
            </a:r>
            <a:r>
              <a:rPr lang="en"/>
              <a:t> of 5.3% - much higher in some institutions - do universities do enough to prevent homelessness among their students?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2"/>
          <p:cNvSpPr txBox="1"/>
          <p:nvPr/>
        </p:nvSpPr>
        <p:spPr>
          <a:xfrm>
            <a:off x="253650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rPr>
              <a:t>UNIVERSITIES AND STUDENTS</a:t>
            </a:r>
            <a:endParaRPr sz="800" b="1">
              <a:solidFill>
                <a:srgbClr val="2B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42"/>
          <p:cNvSpPr txBox="1"/>
          <p:nvPr/>
        </p:nvSpPr>
        <p:spPr>
          <a:xfrm>
            <a:off x="4791524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rPr>
              <a:t>UNIVERSITIES AND HOMELESSNESS</a:t>
            </a:r>
            <a:endParaRPr sz="800" b="1">
              <a:solidFill>
                <a:srgbClr val="2B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Many universities act</a:t>
            </a:r>
            <a:r>
              <a:rPr lang="en" b="1"/>
              <a:t> </a:t>
            </a:r>
            <a:r>
              <a:rPr lang="en"/>
              <a:t>as </a:t>
            </a:r>
            <a:r>
              <a:rPr lang="en" b="1"/>
              <a:t>landlord to their students</a:t>
            </a:r>
            <a:r>
              <a:rPr lang="en"/>
              <a:t>, particularly in their 1st year, although private providers are becoming more dominant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Since student numbers controls were dropped in 2015, did universities expand admissions </a:t>
            </a:r>
            <a:r>
              <a:rPr lang="en" b="1"/>
              <a:t>faster than support and welfare services</a:t>
            </a:r>
            <a:r>
              <a:rPr lang="en"/>
              <a:t> could cope?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Mental health: universities were reluctant to take responsibility for </a:t>
            </a:r>
            <a:r>
              <a:rPr lang="en" b="1"/>
              <a:t>mental wellbeing</a:t>
            </a:r>
            <a:r>
              <a:rPr lang="en"/>
              <a:t> of students but lost the argument 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Universities </a:t>
            </a:r>
            <a:r>
              <a:rPr lang="en" b="1"/>
              <a:t>invest considerable resources</a:t>
            </a:r>
            <a:r>
              <a:rPr lang="en"/>
              <a:t> in tracking the employment status of their graduates for graduate earnings data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Could more be done in a light-touch way to collect data on the </a:t>
            </a:r>
            <a:r>
              <a:rPr lang="en" b="1"/>
              <a:t>housing status</a:t>
            </a:r>
            <a:r>
              <a:rPr lang="en"/>
              <a:t> of current students and recent graduates to prevent homelessness?</a:t>
            </a:r>
            <a:endParaRPr/>
          </a:p>
        </p:txBody>
      </p:sp>
      <p:sp>
        <p:nvSpPr>
          <p:cNvPr id="260" name="Google Shape;260;p43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Students’ welfare</a:t>
            </a:r>
            <a:endParaRPr/>
          </a:p>
        </p:txBody>
      </p:sp>
      <p:sp>
        <p:nvSpPr>
          <p:cNvPr id="261" name="Google Shape;261;p43"/>
          <p:cNvSpPr txBox="1"/>
          <p:nvPr/>
        </p:nvSpPr>
        <p:spPr>
          <a:xfrm>
            <a:off x="253650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rPr>
              <a:t>UNIVERSITIES AND STUDENTS</a:t>
            </a:r>
            <a:endParaRPr sz="800" b="1">
              <a:solidFill>
                <a:srgbClr val="2B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43"/>
          <p:cNvSpPr txBox="1"/>
          <p:nvPr/>
        </p:nvSpPr>
        <p:spPr>
          <a:xfrm>
            <a:off x="4791524" y="90350"/>
            <a:ext cx="405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rPr>
              <a:t>UNIVERSITIES AND HOMELESSNESS</a:t>
            </a:r>
            <a:endParaRPr sz="800" b="1">
              <a:solidFill>
                <a:srgbClr val="2B252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B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>
            <a:spLocks noGrp="1"/>
          </p:cNvSpPr>
          <p:nvPr>
            <p:ph type="title"/>
          </p:nvPr>
        </p:nvSpPr>
        <p:spPr>
          <a:xfrm>
            <a:off x="647075" y="1656150"/>
            <a:ext cx="7796700" cy="12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new model to end homelessness </a:t>
            </a:r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subTitle" idx="1"/>
          </p:nvPr>
        </p:nvSpPr>
        <p:spPr>
          <a:xfrm>
            <a:off x="686275" y="2638950"/>
            <a:ext cx="561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4"/>
          <p:cNvSpPr txBox="1"/>
          <p:nvPr/>
        </p:nvSpPr>
        <p:spPr>
          <a:xfrm>
            <a:off x="755890" y="1188025"/>
            <a:ext cx="46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6384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action on homelessness		</a:t>
            </a:r>
            <a:endParaRPr/>
          </a:p>
        </p:txBody>
      </p:sp>
      <p:sp>
        <p:nvSpPr>
          <p:cNvPr id="275" name="Google Shape;275;p45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The Centre for Homelessness Impact is exploring a new model of non-statutory </a:t>
            </a:r>
            <a:r>
              <a:rPr lang="en" b="1"/>
              <a:t>community-based action</a:t>
            </a:r>
            <a:r>
              <a:rPr lang="en"/>
              <a:t> to address homelessness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Creating and supporting a small number of </a:t>
            </a:r>
            <a:r>
              <a:rPr lang="en" b="1"/>
              <a:t>experimental local coalitions</a:t>
            </a:r>
            <a:r>
              <a:rPr lang="en"/>
              <a:t> to relieve and prevent homelessness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b="1"/>
              <a:t>Community </a:t>
            </a:r>
            <a:r>
              <a:rPr lang="en"/>
              <a:t>groups, </a:t>
            </a:r>
            <a:r>
              <a:rPr lang="en" b="1"/>
              <a:t>faith</a:t>
            </a:r>
            <a:r>
              <a:rPr lang="en"/>
              <a:t> groups, </a:t>
            </a:r>
            <a:r>
              <a:rPr lang="en" b="1"/>
              <a:t>grassroots </a:t>
            </a:r>
            <a:r>
              <a:rPr lang="en"/>
              <a:t>charities, people with </a:t>
            </a:r>
            <a:r>
              <a:rPr lang="en" b="1"/>
              <a:t>personal experience of homelessness</a:t>
            </a:r>
            <a:r>
              <a:rPr lang="en"/>
              <a:t>, local businesses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To engage with research evidence and data to </a:t>
            </a:r>
            <a:r>
              <a:rPr lang="en" b="1"/>
              <a:t>maximise impact </a:t>
            </a:r>
            <a:r>
              <a:rPr lang="en"/>
              <a:t>of voluntary action and experiment with new approaches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Each area to </a:t>
            </a:r>
            <a:r>
              <a:rPr lang="en" b="1"/>
              <a:t>partner with a university</a:t>
            </a:r>
            <a:r>
              <a:rPr lang="en"/>
              <a:t> to extend civic impact and evaluate relative effectiveness of new ways of doing things</a:t>
            </a:r>
            <a:endParaRPr/>
          </a:p>
        </p:txBody>
      </p:sp>
      <p:sp>
        <p:nvSpPr>
          <p:cNvPr id="276" name="Google Shape;276;p45"/>
          <p:cNvSpPr txBox="1"/>
          <p:nvPr/>
        </p:nvSpPr>
        <p:spPr>
          <a:xfrm>
            <a:off x="253650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rPr>
              <a:t>A NEW MODEL TO END HOMELESSNESS</a:t>
            </a:r>
            <a:endParaRPr sz="800" b="1">
              <a:solidFill>
                <a:srgbClr val="2B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45"/>
          <p:cNvSpPr txBox="1"/>
          <p:nvPr/>
        </p:nvSpPr>
        <p:spPr>
          <a:xfrm>
            <a:off x="4791524" y="90350"/>
            <a:ext cx="405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rPr>
              <a:t>UNIVERSITIES AND HOMELESSNESS</a:t>
            </a:r>
            <a:endParaRPr sz="800" b="1">
              <a:solidFill>
                <a:srgbClr val="2B252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B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our movement</a:t>
            </a:r>
            <a:endParaRPr/>
          </a:p>
        </p:txBody>
      </p:sp>
      <p:sp>
        <p:nvSpPr>
          <p:cNvPr id="283" name="Google Shape;283;p46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your university join a community movement to end homelessness?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in touch: </a:t>
            </a:r>
            <a:r>
              <a:rPr lang="en" b="1" u="sng">
                <a:solidFill>
                  <a:schemeClr val="hlink"/>
                </a:solidFill>
                <a:hlinkClick r:id="rId3"/>
              </a:rPr>
              <a:t>greg@homelessnessimpact.org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our pledge: https://www.homelessnessimpact.org/end-it-with-evidence</a:t>
            </a:r>
            <a:endParaRPr/>
          </a:p>
        </p:txBody>
      </p:sp>
      <p:sp>
        <p:nvSpPr>
          <p:cNvPr id="284" name="Google Shape;284;p46"/>
          <p:cNvSpPr txBox="1"/>
          <p:nvPr/>
        </p:nvSpPr>
        <p:spPr>
          <a:xfrm>
            <a:off x="253650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rPr>
              <a:t>A NEW MODEL TO END HOMELESSNESS	</a:t>
            </a:r>
            <a:endParaRPr sz="800" b="1">
              <a:solidFill>
                <a:srgbClr val="2B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46"/>
          <p:cNvSpPr txBox="1"/>
          <p:nvPr/>
        </p:nvSpPr>
        <p:spPr>
          <a:xfrm>
            <a:off x="4791524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rPr>
              <a:t>ADDITIONAL INFO/DATE/EVENT</a:t>
            </a:r>
            <a:endParaRPr sz="800" b="1">
              <a:solidFill>
                <a:srgbClr val="2B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	</a:t>
            </a:r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Ending</a:t>
            </a:r>
            <a:r>
              <a:rPr lang="en"/>
              <a:t>: Homelessness should be prevented wherever possible and, where it cannot be prevented, it should be rare, brief and non-recurring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Homelessness</a:t>
            </a:r>
            <a:r>
              <a:rPr lang="en">
                <a:solidFill>
                  <a:schemeClr val="dk1"/>
                </a:solidFill>
              </a:rPr>
              <a:t>: Not just rough sleeping but all forms of homelessness, including sleeping in shelters or hostels, sofa surfing, living in temporary accommodation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Language</a:t>
            </a:r>
            <a:r>
              <a:rPr lang="en">
                <a:solidFill>
                  <a:schemeClr val="dk1"/>
                </a:solidFill>
              </a:rPr>
              <a:t>: Person-first language seeks to avoid stigma aor defining an individual by an experience of homelessness   </a:t>
            </a:r>
            <a:endParaRPr/>
          </a:p>
        </p:txBody>
      </p:sp>
      <p:sp>
        <p:nvSpPr>
          <p:cNvPr id="176" name="Google Shape;176;p32"/>
          <p:cNvSpPr txBox="1"/>
          <p:nvPr/>
        </p:nvSpPr>
        <p:spPr>
          <a:xfrm>
            <a:off x="253650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Roboto"/>
                <a:ea typeface="Roboto"/>
                <a:cs typeface="Roboto"/>
                <a:sym typeface="Roboto"/>
              </a:rPr>
              <a:t>INTRODUCTION		</a:t>
            </a:r>
            <a:endParaRPr sz="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4791524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Roboto"/>
                <a:ea typeface="Roboto"/>
                <a:cs typeface="Roboto"/>
                <a:sym typeface="Roboto"/>
              </a:rPr>
              <a:t>UNIVERSITIES AND HOMELESSNESS</a:t>
            </a:r>
            <a:endParaRPr sz="8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62073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Homelessness: Why universities?</a:t>
            </a:r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2"/>
          </p:nvPr>
        </p:nvSpPr>
        <p:spPr>
          <a:xfrm>
            <a:off x="686275" y="1624000"/>
            <a:ext cx="7968000" cy="21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The </a:t>
            </a:r>
            <a:r>
              <a:rPr lang="en" b="1"/>
              <a:t>objects</a:t>
            </a:r>
            <a:r>
              <a:rPr lang="en"/>
              <a:t> of a university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The role of universities as </a:t>
            </a:r>
            <a:r>
              <a:rPr lang="en" b="1"/>
              <a:t>civic actors</a:t>
            </a:r>
            <a:endParaRPr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b="1"/>
              <a:t>Relationships</a:t>
            </a:r>
            <a:r>
              <a:rPr lang="en"/>
              <a:t> with students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A </a:t>
            </a:r>
            <a:r>
              <a:rPr lang="en" b="1"/>
              <a:t>new role</a:t>
            </a:r>
            <a:r>
              <a:rPr lang="en"/>
              <a:t> for universities and homelessness</a:t>
            </a:r>
            <a:endParaRPr/>
          </a:p>
        </p:txBody>
      </p:sp>
      <p:sp>
        <p:nvSpPr>
          <p:cNvPr id="184" name="Google Shape;184;p33"/>
          <p:cNvSpPr txBox="1"/>
          <p:nvPr/>
        </p:nvSpPr>
        <p:spPr>
          <a:xfrm>
            <a:off x="253650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sz="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3"/>
          <p:cNvSpPr txBox="1"/>
          <p:nvPr/>
        </p:nvSpPr>
        <p:spPr>
          <a:xfrm>
            <a:off x="4791524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UNIVERSITIES AND HOMELESSNESS</a:t>
            </a:r>
            <a:endParaRPr sz="8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647075" y="1656150"/>
            <a:ext cx="7796700" cy="12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objects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a university</a:t>
            </a:r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subTitle" idx="1"/>
          </p:nvPr>
        </p:nvSpPr>
        <p:spPr>
          <a:xfrm>
            <a:off x="686275" y="2638950"/>
            <a:ext cx="561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4"/>
          <p:cNvSpPr txBox="1"/>
          <p:nvPr/>
        </p:nvSpPr>
        <p:spPr>
          <a:xfrm>
            <a:off x="755890" y="1188025"/>
            <a:ext cx="46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0706B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>
              <a:solidFill>
                <a:srgbClr val="F070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We </a:t>
            </a:r>
            <a:r>
              <a:rPr lang="en" b="1"/>
              <a:t>lack an evidence base</a:t>
            </a:r>
            <a:r>
              <a:rPr lang="en"/>
              <a:t> of rigorous research into what works to relieve and prevent homelessness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Some outstanding academics and excellent teams at UK universities are working to fill the gaps … but </a:t>
            </a:r>
            <a:r>
              <a:rPr lang="en" b="1"/>
              <a:t>we need more</a:t>
            </a:r>
            <a:endParaRPr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UK studies on homlessness tend to be </a:t>
            </a:r>
            <a:r>
              <a:rPr lang="en" b="1"/>
              <a:t>qualitative and conceptual</a:t>
            </a:r>
            <a:r>
              <a:rPr lang="en"/>
              <a:t>, showing a preoccupation with theoretical concerns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In the US there is richer tradition of </a:t>
            </a:r>
            <a:r>
              <a:rPr lang="en" b="1"/>
              <a:t>quantitative evaluation</a:t>
            </a:r>
            <a:r>
              <a:rPr lang="en"/>
              <a:t> that can answer question: does this work? 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Universities can lead a </a:t>
            </a:r>
            <a:r>
              <a:rPr lang="en" b="1"/>
              <a:t>cultural change </a:t>
            </a:r>
            <a:r>
              <a:rPr lang="en"/>
              <a:t>to test what works in homelessness: evaluations including RCTs, systematic reviews, meta analyses</a:t>
            </a:r>
            <a:endParaRPr/>
          </a:p>
        </p:txBody>
      </p:sp>
      <p:sp>
        <p:nvSpPr>
          <p:cNvPr id="199" name="Google Shape;199;p35"/>
          <p:cNvSpPr txBox="1"/>
          <p:nvPr/>
        </p:nvSpPr>
        <p:spPr>
          <a:xfrm>
            <a:off x="253650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OBJECTS OF A UNIVERSITY	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35"/>
          <p:cNvSpPr txBox="1"/>
          <p:nvPr/>
        </p:nvSpPr>
        <p:spPr>
          <a:xfrm>
            <a:off x="4791524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UNIVERSITIES AND HOMELESSNESS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Homelessness faces more </a:t>
            </a:r>
            <a:r>
              <a:rPr lang="en" b="1"/>
              <a:t>misconceptions</a:t>
            </a:r>
            <a:r>
              <a:rPr lang="en"/>
              <a:t> and </a:t>
            </a:r>
            <a:r>
              <a:rPr lang="en" b="1"/>
              <a:t>false narratives</a:t>
            </a:r>
            <a:r>
              <a:rPr lang="en"/>
              <a:t> than almost any other area of public policy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Curriculum content that refers to homelessness must be </a:t>
            </a:r>
            <a:r>
              <a:rPr lang="en" b="1"/>
              <a:t>rigorously tested</a:t>
            </a:r>
            <a:r>
              <a:rPr lang="en"/>
              <a:t> and </a:t>
            </a:r>
            <a:r>
              <a:rPr lang="en" b="1"/>
              <a:t>evidence-based</a:t>
            </a:r>
            <a:endParaRPr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Be candid about </a:t>
            </a:r>
            <a:r>
              <a:rPr lang="en" b="1"/>
              <a:t>what we don’t know</a:t>
            </a:r>
            <a:r>
              <a:rPr lang="en"/>
              <a:t>: causes of homelessness are well understood but many solutions have not been rigorously evaluated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This is especially important in </a:t>
            </a:r>
            <a:r>
              <a:rPr lang="en" b="1"/>
              <a:t>vocational courses</a:t>
            </a:r>
            <a:r>
              <a:rPr lang="en"/>
              <a:t> whose graduates will deal with homelessness: medicine, social work, teaching, psychology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How we portray homelessness can reinforce stereotypes: </a:t>
            </a:r>
            <a:r>
              <a:rPr lang="en" b="1"/>
              <a:t>dehumanitising language</a:t>
            </a:r>
            <a:r>
              <a:rPr lang="en"/>
              <a:t> and </a:t>
            </a:r>
            <a:r>
              <a:rPr lang="en" b="1"/>
              <a:t>stigmatising images</a:t>
            </a:r>
            <a:r>
              <a:rPr lang="en"/>
              <a:t> cause harm</a:t>
            </a:r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</a:t>
            </a:r>
            <a:endParaRPr/>
          </a:p>
        </p:txBody>
      </p:sp>
      <p:sp>
        <p:nvSpPr>
          <p:cNvPr id="207" name="Google Shape;207;p36"/>
          <p:cNvSpPr txBox="1"/>
          <p:nvPr/>
        </p:nvSpPr>
        <p:spPr>
          <a:xfrm>
            <a:off x="253650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OBJECTS OF A UNIVERSITY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6"/>
          <p:cNvSpPr txBox="1"/>
          <p:nvPr/>
        </p:nvSpPr>
        <p:spPr>
          <a:xfrm>
            <a:off x="4791524" y="90350"/>
            <a:ext cx="405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UNIVERSITIES AND HOMELESSNESS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647075" y="1656150"/>
            <a:ext cx="7796700" cy="12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Universities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civic actors</a:t>
            </a:r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686275" y="2638950"/>
            <a:ext cx="561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7"/>
          <p:cNvSpPr txBox="1"/>
          <p:nvPr/>
        </p:nvSpPr>
        <p:spPr>
          <a:xfrm>
            <a:off x="755890" y="1188025"/>
            <a:ext cx="46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525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>
              <a:solidFill>
                <a:srgbClr val="2B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engagement</a:t>
            </a:r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Data suggests </a:t>
            </a:r>
            <a:r>
              <a:rPr lang="en" b="1"/>
              <a:t>higher rates of homelessness</a:t>
            </a:r>
            <a:r>
              <a:rPr lang="en"/>
              <a:t> in university towns and cities, driven by systemic factors such as higher local housing costs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Universities are </a:t>
            </a:r>
            <a:r>
              <a:rPr lang="en" b="1"/>
              <a:t>significant actors</a:t>
            </a:r>
            <a:r>
              <a:rPr lang="en"/>
              <a:t> in their communities and have a </a:t>
            </a:r>
            <a:r>
              <a:rPr lang="en" b="1"/>
              <a:t>civic duty</a:t>
            </a:r>
            <a:r>
              <a:rPr lang="en"/>
              <a:t> beyond their objects to address local homelessness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Support </a:t>
            </a:r>
            <a:r>
              <a:rPr lang="en" b="1"/>
              <a:t>extra-curricular engagement</a:t>
            </a:r>
            <a:r>
              <a:rPr lang="en"/>
              <a:t> by students and staff with charities, community organisations and services in homelessness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Build connections with such groups to encourage students to gain experience and insights to inform and </a:t>
            </a:r>
            <a:r>
              <a:rPr lang="en" b="1"/>
              <a:t>enrich their studies</a:t>
            </a:r>
            <a:endParaRPr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b="1"/>
              <a:t>Raise awareness</a:t>
            </a:r>
            <a:r>
              <a:rPr lang="en"/>
              <a:t> of the causes of homelessness and how it can be relieved and prevented based on best evidence</a:t>
            </a:r>
            <a:endParaRPr/>
          </a:p>
        </p:txBody>
      </p:sp>
      <p:sp>
        <p:nvSpPr>
          <p:cNvPr id="222" name="Google Shape;222;p38"/>
          <p:cNvSpPr txBox="1"/>
          <p:nvPr/>
        </p:nvSpPr>
        <p:spPr>
          <a:xfrm>
            <a:off x="253650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UNIVERSITIES AS CIVIC ACTORS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38"/>
          <p:cNvSpPr txBox="1"/>
          <p:nvPr/>
        </p:nvSpPr>
        <p:spPr>
          <a:xfrm>
            <a:off x="4791524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UNIVERSITIES AND HOMELESSNESS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>
            <a:spLocks noGrp="1"/>
          </p:cNvSpPr>
          <p:nvPr>
            <p:ph type="subTitle" idx="1"/>
          </p:nvPr>
        </p:nvSpPr>
        <p:spPr>
          <a:xfrm>
            <a:off x="686275" y="859900"/>
            <a:ext cx="561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role of employer	</a:t>
            </a:r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2"/>
          </p:nvPr>
        </p:nvSpPr>
        <p:spPr>
          <a:xfrm>
            <a:off x="686275" y="1616825"/>
            <a:ext cx="7968000" cy="21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Universities are often one of the </a:t>
            </a:r>
            <a:r>
              <a:rPr lang="en" b="1"/>
              <a:t>largest employers</a:t>
            </a:r>
            <a:r>
              <a:rPr lang="en"/>
              <a:t> in their city or town - often the biggest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 quarter of people experiencing homelessness are employed (23%) and many more </a:t>
            </a:r>
            <a:r>
              <a:rPr lang="en" b="1"/>
              <a:t>want to work</a:t>
            </a:r>
            <a:endParaRPr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Common </a:t>
            </a:r>
            <a:r>
              <a:rPr lang="en" b="1"/>
              <a:t>barriers</a:t>
            </a:r>
            <a:r>
              <a:rPr lang="en"/>
              <a:t>: poor health, drug / alcohol issues, low education attainment, lack of confidence, little work experience, criminal records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Do </a:t>
            </a:r>
            <a:r>
              <a:rPr lang="en" b="1"/>
              <a:t>recruitment practices</a:t>
            </a:r>
            <a:r>
              <a:rPr lang="en"/>
              <a:t> exclude people people at risk of or experiencing homelessness eg past convictions, qualifications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b="1"/>
              <a:t>Testing and evaluating</a:t>
            </a:r>
            <a:r>
              <a:rPr lang="en"/>
              <a:t> alternative models eg Individual Placement and Support: paid employment with bespoke in-work support</a:t>
            </a:r>
            <a:endParaRPr/>
          </a:p>
        </p:txBody>
      </p:sp>
      <p:sp>
        <p:nvSpPr>
          <p:cNvPr id="230" name="Google Shape;230;p39"/>
          <p:cNvSpPr txBox="1"/>
          <p:nvPr/>
        </p:nvSpPr>
        <p:spPr>
          <a:xfrm>
            <a:off x="253650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UNIVERSITIES AS CIVIC ACTORS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9"/>
          <p:cNvSpPr txBox="1"/>
          <p:nvPr/>
        </p:nvSpPr>
        <p:spPr>
          <a:xfrm>
            <a:off x="4791524" y="90350"/>
            <a:ext cx="405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UNIVERSITIES AND HOMELESSNESS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D353D87A3DE4698390EC1293397F5" ma:contentTypeVersion="13" ma:contentTypeDescription="Create a new document." ma:contentTypeScope="" ma:versionID="0d984618ba16258d14a40de129be93f5">
  <xsd:schema xmlns:xsd="http://www.w3.org/2001/XMLSchema" xmlns:xs="http://www.w3.org/2001/XMLSchema" xmlns:p="http://schemas.microsoft.com/office/2006/metadata/properties" xmlns:ns3="b0f3dc02-ae2f-4522-bbdd-5272242068cc" xmlns:ns4="1fdcf075-18b1-4c80-8a5f-21fe1e8df0cd" targetNamespace="http://schemas.microsoft.com/office/2006/metadata/properties" ma:root="true" ma:fieldsID="dd73fb86bf7b76dacd12496987c2367f" ns3:_="" ns4:_="">
    <xsd:import namespace="b0f3dc02-ae2f-4522-bbdd-5272242068cc"/>
    <xsd:import namespace="1fdcf075-18b1-4c80-8a5f-21fe1e8df0c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3dc02-ae2f-4522-bbdd-5272242068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cf075-18b1-4c80-8a5f-21fe1e8df0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94B90A-DDA3-4275-AB90-30046F7B0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f3dc02-ae2f-4522-bbdd-5272242068cc"/>
    <ds:schemaRef ds:uri="1fdcf075-18b1-4c80-8a5f-21fe1e8df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C1D8F6-CDA9-4190-AA29-340C6E6585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7C427B-47A4-46B6-B8CC-8E771EA7A780}">
  <ds:schemaRefs>
    <ds:schemaRef ds:uri="http://purl.org/dc/elements/1.1/"/>
    <ds:schemaRef ds:uri="http://schemas.microsoft.com/office/2006/metadata/properties"/>
    <ds:schemaRef ds:uri="http://purl.org/dc/terms/"/>
    <ds:schemaRef ds:uri="1fdcf075-18b1-4c80-8a5f-21fe1e8df0c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0f3dc02-ae2f-4522-bbdd-5272242068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</Words>
  <Application>Microsoft Office PowerPoint</Application>
  <PresentationFormat>On-screen Show (16:9)</PresentationFormat>
  <Paragraphs>108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Roboto Slab</vt:lpstr>
      <vt:lpstr>Roboto</vt:lpstr>
      <vt:lpstr>Roboto Slab Light</vt:lpstr>
      <vt:lpstr>Simple Light</vt:lpstr>
      <vt:lpstr>THE ROLE OF UNIVERSITIES IN ENDING </vt:lpstr>
      <vt:lpstr>PowerPoint Presentation</vt:lpstr>
      <vt:lpstr>PowerPoint Presentation</vt:lpstr>
      <vt:lpstr>The objects  of a university</vt:lpstr>
      <vt:lpstr>PowerPoint Presentation</vt:lpstr>
      <vt:lpstr>PowerPoint Presentation</vt:lpstr>
      <vt:lpstr>Universities  as civic actors</vt:lpstr>
      <vt:lpstr>PowerPoint Presentation</vt:lpstr>
      <vt:lpstr>PowerPoint Presentation</vt:lpstr>
      <vt:lpstr>PowerPoint Presentation</vt:lpstr>
      <vt:lpstr>Universities and their student bodies</vt:lpstr>
      <vt:lpstr>PowerPoint Presentation</vt:lpstr>
      <vt:lpstr>PowerPoint Presentation</vt:lpstr>
      <vt:lpstr>A new model to end homelessness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UNIVERSITIES IN ENDING </dc:title>
  <dc:creator>Sandra Lyndon</dc:creator>
  <cp:lastModifiedBy>Sandra Lyndon</cp:lastModifiedBy>
  <cp:revision>1</cp:revision>
  <dcterms:modified xsi:type="dcterms:W3CDTF">2022-03-29T07:17:37Z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0x010100DDDD353D87A3DE4698390EC1293397F5</vt:lpwstr>
  </property>
</Properties>
</file>