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8" r:id="rId7"/>
    <p:sldId id="268" r:id="rId8"/>
    <p:sldId id="270" r:id="rId9"/>
    <p:sldId id="259" r:id="rId10"/>
    <p:sldId id="276" r:id="rId11"/>
    <p:sldId id="277" r:id="rId12"/>
    <p:sldId id="273" r:id="rId13"/>
    <p:sldId id="260" r:id="rId14"/>
    <p:sldId id="274" r:id="rId15"/>
    <p:sldId id="265" r:id="rId16"/>
    <p:sldId id="278" r:id="rId17"/>
    <p:sldId id="284" r:id="rId18"/>
    <p:sldId id="279" r:id="rId19"/>
    <p:sldId id="280" r:id="rId20"/>
    <p:sldId id="281" r:id="rId21"/>
    <p:sldId id="282" r:id="rId22"/>
    <p:sldId id="283" r:id="rId23"/>
    <p:sldId id="261" r:id="rId24"/>
    <p:sldId id="286" r:id="rId25"/>
    <p:sldId id="263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8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2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3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3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6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5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3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5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AD9A-58D4-4C29-B32F-44A2CB7B8BBC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E26E-282C-46FE-8A11-0FB466B50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3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0265"/>
            <a:ext cx="9144000" cy="2387600"/>
          </a:xfrm>
        </p:spPr>
        <p:txBody>
          <a:bodyPr>
            <a:noAutofit/>
          </a:bodyPr>
          <a:lstStyle/>
          <a:p>
            <a:r>
              <a:rPr lang="en-GB" sz="4000" b="1" dirty="0"/>
              <a:t>Keep Up The Good Work: Practitioner Perspectives on Improving Transitions and Success for Care Experienced University Students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45" y="492274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GB" b="1" dirty="0"/>
              <a:t>Alam Begum </a:t>
            </a:r>
            <a:r>
              <a:rPr lang="en-GB" dirty="0"/>
              <a:t>(Designated Teacher for CLA, Lecturer in Business) </a:t>
            </a:r>
          </a:p>
          <a:p>
            <a:pPr algn="r"/>
            <a:endParaRPr lang="en-GB" dirty="0"/>
          </a:p>
          <a:p>
            <a:pPr algn="r"/>
            <a:r>
              <a:rPr lang="en-GB" b="1" dirty="0"/>
              <a:t>Richard Pearce </a:t>
            </a:r>
            <a:r>
              <a:rPr lang="en-GB" dirty="0"/>
              <a:t>(Director of Higher Education)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42" y="107387"/>
            <a:ext cx="2618907" cy="16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2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Transition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8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Harrison (2017) identifies the following: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Unsupportive foster parents / carers – 41% are no longer in touch with carers (Ellis and Johnston, 2019) </a:t>
            </a:r>
          </a:p>
          <a:p>
            <a:pPr lvl="1"/>
            <a:r>
              <a:rPr lang="en-GB" dirty="0"/>
              <a:t>Help with moving belongings - 28% arrive on their own (Ellis and Johnston, 2019) </a:t>
            </a:r>
          </a:p>
          <a:p>
            <a:pPr lvl="1"/>
            <a:r>
              <a:rPr lang="en-GB" dirty="0"/>
              <a:t>Personal adviser changes – “good parent” support from LA (Martin and Jackson, 2002)</a:t>
            </a:r>
          </a:p>
          <a:p>
            <a:pPr lvl="1"/>
            <a:r>
              <a:rPr lang="en-GB" dirty="0"/>
              <a:t>Help with health issues / emotional support / form-filling  </a:t>
            </a:r>
          </a:p>
          <a:p>
            <a:pPr lvl="1"/>
            <a:r>
              <a:rPr lang="en-GB" dirty="0"/>
              <a:t>Link-up with other care leavers / loneliness – 41% feel different from their peers (Ellis and Johnston, 2019); “taking longer” to travel the same distance as peers (Freeman, 2016)</a:t>
            </a:r>
          </a:p>
          <a:p>
            <a:pPr lvl="1"/>
            <a:r>
              <a:rPr lang="en-GB" dirty="0"/>
              <a:t>More / simpler information – a ‘step by step’ guide </a:t>
            </a:r>
          </a:p>
          <a:p>
            <a:pPr lvl="1"/>
            <a:r>
              <a:rPr lang="en-GB" dirty="0"/>
              <a:t>Uncertainty about money / poor support from SFE </a:t>
            </a:r>
          </a:p>
          <a:p>
            <a:pPr lvl="1"/>
            <a:r>
              <a:rPr lang="en-GB" dirty="0"/>
              <a:t>Feeling like the ‘first one ever’ / bullying / stigma </a:t>
            </a:r>
          </a:p>
          <a:p>
            <a:pPr lvl="1"/>
            <a:r>
              <a:rPr lang="en-GB" dirty="0"/>
              <a:t>Perceived discrimination about criminal record </a:t>
            </a:r>
          </a:p>
          <a:p>
            <a:pPr lvl="1"/>
            <a:r>
              <a:rPr lang="en-GB" dirty="0"/>
              <a:t>Bank accounts and background checks</a:t>
            </a:r>
          </a:p>
        </p:txBody>
      </p:sp>
      <p:pic>
        <p:nvPicPr>
          <p:cNvPr id="3074" name="Picture 2" descr="work in progress – CYN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1949"/>
          <a:stretch/>
        </p:blipFill>
        <p:spPr bwMode="auto">
          <a:xfrm>
            <a:off x="9041479" y="365125"/>
            <a:ext cx="2643446" cy="19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3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Care-experienced HE student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Only 12% stayed with family (day students), although support was felt to be better for those in university accommodation</a:t>
            </a:r>
          </a:p>
          <a:p>
            <a:r>
              <a:rPr lang="en-GB" dirty="0"/>
              <a:t>Many said university did not turn out as expected, but felt the university supported them well. Often not coping well with finances</a:t>
            </a:r>
          </a:p>
          <a:p>
            <a:r>
              <a:rPr lang="en-GB" dirty="0"/>
              <a:t>57% had considered leaving HE – generally can be linked to negative transition experiences (most commonly linked to academic issues – workload and level) – 38% more likely to withdraw than peers</a:t>
            </a:r>
          </a:p>
          <a:p>
            <a:r>
              <a:rPr lang="en-GB" dirty="0"/>
              <a:t>Transition issues were also linked to: LA Support (personal adviser), managing change, finance, social/emotional issues, HEI support. Less common were accommodation, and legacy of care experience</a:t>
            </a:r>
          </a:p>
          <a:p>
            <a:r>
              <a:rPr lang="en-GB" dirty="0"/>
              <a:t>35% felt there should be more dedicated support (61% of those who considered leaving). Academic, financial and emotional support – especially long term counselling</a:t>
            </a:r>
          </a:p>
          <a:p>
            <a:pPr marL="0" indent="0">
              <a:buNone/>
            </a:pPr>
            <a:r>
              <a:rPr lang="en-GB" dirty="0"/>
              <a:t>(Harrison, 2017)</a:t>
            </a:r>
          </a:p>
        </p:txBody>
      </p:sp>
      <p:pic>
        <p:nvPicPr>
          <p:cNvPr id="4098" name="Picture 2" descr="What Does Student Voice Sound Like? | Garth Nich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021" y="5221277"/>
            <a:ext cx="2455084" cy="16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1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mean for universities?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4310"/>
          </a:xfrm>
        </p:spPr>
        <p:txBody>
          <a:bodyPr>
            <a:noAutofit/>
          </a:bodyPr>
          <a:lstStyle/>
          <a:p>
            <a:r>
              <a:rPr lang="en-GB" sz="2000" dirty="0"/>
              <a:t>Bridging The Black Hole, “Instant Adulthood” (Rogers, 2011) – variation in quality of support from Personal Adviser (Martin and Jackson, 2002), transition in duty of care from LA to HEI, “patchy” (Harrison, 2017), coaching model (</a:t>
            </a:r>
            <a:r>
              <a:rPr lang="en-GB" sz="2000" dirty="0" err="1"/>
              <a:t>Marchment</a:t>
            </a:r>
            <a:r>
              <a:rPr lang="en-GB" sz="2000" dirty="0"/>
              <a:t> and </a:t>
            </a:r>
            <a:r>
              <a:rPr lang="en-GB" sz="2000" dirty="0" err="1"/>
              <a:t>Gazeley</a:t>
            </a:r>
            <a:r>
              <a:rPr lang="en-GB" sz="2000" dirty="0"/>
              <a:t>, 2018), KS4 gaps</a:t>
            </a:r>
          </a:p>
          <a:p>
            <a:r>
              <a:rPr lang="en-GB" sz="2000" dirty="0" err="1"/>
              <a:t>Decontextualised</a:t>
            </a:r>
            <a:r>
              <a:rPr lang="en-GB" sz="2000" dirty="0"/>
              <a:t> Naïve Knowledge (</a:t>
            </a:r>
            <a:r>
              <a:rPr lang="en-GB" sz="2000" dirty="0" err="1"/>
              <a:t>Gazeley</a:t>
            </a:r>
            <a:r>
              <a:rPr lang="en-GB" sz="2000" dirty="0"/>
              <a:t> and Hinton-Smith, 2018)...Getting on the Wrong Course</a:t>
            </a:r>
          </a:p>
          <a:p>
            <a:r>
              <a:rPr lang="en-GB" sz="2000" dirty="0"/>
              <a:t>Identifying them – The Fresh Start – resistance to help, 55% are not comfortable disclosing their background (Ellis and Johnston, 2019), independence vs vulnerability (Rogers, 2011)…</a:t>
            </a:r>
          </a:p>
          <a:p>
            <a:r>
              <a:rPr lang="en-GB" sz="2000" dirty="0"/>
              <a:t>…The Small Sample - problematic identifying impacts of interventions (&lt;30 in each institution)</a:t>
            </a:r>
          </a:p>
          <a:p>
            <a:r>
              <a:rPr lang="en-GB" sz="2000" dirty="0"/>
              <a:t>The spirit of the Equality Act, and Office for Students’ expectations - care by the institution, “corporate parent/Alma Mater” – including long term counselling – “patchy” (Harrison, 2017)</a:t>
            </a:r>
          </a:p>
          <a:p>
            <a:r>
              <a:rPr lang="en-GB" sz="2000" dirty="0"/>
              <a:t>The Missing Link Tutor – care by the academics, “academic adviser/advocate”</a:t>
            </a:r>
          </a:p>
          <a:p>
            <a:r>
              <a:rPr lang="en-GB" sz="2000" dirty="0"/>
              <a:t>Visualisation/past into future/reflexive space (</a:t>
            </a:r>
            <a:r>
              <a:rPr lang="en-GB" sz="2000" dirty="0" err="1"/>
              <a:t>Gazeley</a:t>
            </a:r>
            <a:r>
              <a:rPr lang="en-GB" sz="2000" dirty="0"/>
              <a:t> and Hinton-Smith, 2018)</a:t>
            </a:r>
          </a:p>
          <a:p>
            <a:r>
              <a:rPr lang="en-GB" sz="2000" dirty="0"/>
              <a:t>Definitions – care leaver, care experienced – level of access to help (Ellis and Johnston, 2019) </a:t>
            </a:r>
            <a:r>
              <a:rPr lang="en-GB" sz="2000" dirty="0" err="1"/>
              <a:t>eg</a:t>
            </a:r>
            <a:r>
              <a:rPr lang="en-GB" sz="2000" dirty="0"/>
              <a:t> short care periods, lots of change, can be more damaging than long stable time in care</a:t>
            </a:r>
          </a:p>
        </p:txBody>
      </p:sp>
    </p:spTree>
    <p:extLst>
      <p:ext uri="{BB962C8B-B14F-4D97-AF65-F5344CB8AC3E}">
        <p14:creationId xmlns:p14="http://schemas.microsoft.com/office/powerpoint/2010/main" val="125785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287195" y="1612669"/>
            <a:ext cx="3665913" cy="3449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76253" y="1769685"/>
            <a:ext cx="107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 LOOKEDAFTER</a:t>
            </a:r>
          </a:p>
          <a:p>
            <a:pPr algn="ctr"/>
            <a:r>
              <a:rPr lang="en-GB" dirty="0"/>
              <a:t>(16-18)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4" y="1769685"/>
            <a:ext cx="227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UNIVERSITY CARE EXPERIENCED</a:t>
            </a:r>
          </a:p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(18+)</a:t>
            </a:r>
          </a:p>
        </p:txBody>
      </p:sp>
      <p:sp>
        <p:nvSpPr>
          <p:cNvPr id="9" name="Oval 8"/>
          <p:cNvSpPr/>
          <p:nvPr/>
        </p:nvSpPr>
        <p:spPr>
          <a:xfrm>
            <a:off x="4721629" y="2543695"/>
            <a:ext cx="1548940" cy="15046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04510" y="2751206"/>
            <a:ext cx="125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 LEAVER (18+)</a:t>
            </a:r>
          </a:p>
        </p:txBody>
      </p:sp>
      <p:sp>
        <p:nvSpPr>
          <p:cNvPr id="2" name="Oval 1"/>
          <p:cNvSpPr/>
          <p:nvPr/>
        </p:nvSpPr>
        <p:spPr>
          <a:xfrm>
            <a:off x="1953493" y="1612669"/>
            <a:ext cx="3665913" cy="34497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3493" y="6135185"/>
            <a:ext cx="7999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	16-18		18+       18-25+			20+</a:t>
            </a:r>
          </a:p>
        </p:txBody>
      </p:sp>
      <p:sp>
        <p:nvSpPr>
          <p:cNvPr id="30" name="Oval 29"/>
          <p:cNvSpPr/>
          <p:nvPr/>
        </p:nvSpPr>
        <p:spPr>
          <a:xfrm>
            <a:off x="1979807" y="1518554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72" y="453628"/>
            <a:ext cx="37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DESIGNATED TEACHER/SUPPORT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25137" y="907875"/>
            <a:ext cx="436419" cy="54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255287" y="324689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108276" y="4505461"/>
            <a:ext cx="22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PEER/UNI SUPPORT</a:t>
            </a:r>
          </a:p>
        </p:txBody>
      </p:sp>
      <p:sp>
        <p:nvSpPr>
          <p:cNvPr id="38" name="Oval 37"/>
          <p:cNvSpPr/>
          <p:nvPr/>
        </p:nvSpPr>
        <p:spPr>
          <a:xfrm>
            <a:off x="1566943" y="202562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45203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CORPORATE PARENT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33306" y="2750577"/>
            <a:ext cx="612367" cy="164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1940" y="4034620"/>
            <a:ext cx="11771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6-12%</a:t>
            </a:r>
          </a:p>
          <a:p>
            <a:pPr algn="ctr"/>
            <a:r>
              <a:rPr lang="en-GB" dirty="0"/>
              <a:t>(v 43%)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85325" y="4263406"/>
            <a:ext cx="3361102" cy="1319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9934074" y="3243232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108277" y="3942540"/>
            <a:ext cx="415636" cy="48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39245" y="3108513"/>
            <a:ext cx="5652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KS4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58095" y="3502539"/>
            <a:ext cx="845577" cy="54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4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287195" y="1612669"/>
            <a:ext cx="3665913" cy="3449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76253" y="1769685"/>
            <a:ext cx="107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 LOOKEDAFTER</a:t>
            </a:r>
          </a:p>
          <a:p>
            <a:pPr algn="ctr"/>
            <a:r>
              <a:rPr lang="en-GB" dirty="0"/>
              <a:t>(16-18)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4" y="1769685"/>
            <a:ext cx="227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UNIVERSITY CARE EXPERIENCED</a:t>
            </a:r>
          </a:p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(18+)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39" y="723209"/>
            <a:ext cx="18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BLACK HOLE</a:t>
            </a:r>
          </a:p>
        </p:txBody>
      </p:sp>
      <p:sp>
        <p:nvSpPr>
          <p:cNvPr id="9" name="Oval 8"/>
          <p:cNvSpPr/>
          <p:nvPr/>
        </p:nvSpPr>
        <p:spPr>
          <a:xfrm>
            <a:off x="4721629" y="2543695"/>
            <a:ext cx="1548940" cy="15046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04510" y="2751206"/>
            <a:ext cx="125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 LEAVER (18+)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5370" y="1138844"/>
            <a:ext cx="0" cy="1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53493" y="1612669"/>
            <a:ext cx="3665913" cy="34497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3493" y="6135185"/>
            <a:ext cx="7999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	16-18		18+       18-25+			20+</a:t>
            </a:r>
          </a:p>
        </p:txBody>
      </p:sp>
      <p:sp>
        <p:nvSpPr>
          <p:cNvPr id="30" name="Oval 29"/>
          <p:cNvSpPr/>
          <p:nvPr/>
        </p:nvSpPr>
        <p:spPr>
          <a:xfrm>
            <a:off x="1979807" y="1518554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72" y="453628"/>
            <a:ext cx="37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DESIGNATED TEACHER/SUPPORT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25137" y="907875"/>
            <a:ext cx="436419" cy="54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255287" y="324689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108276" y="4505461"/>
            <a:ext cx="22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PEER/UNI SUPPORT</a:t>
            </a:r>
          </a:p>
        </p:txBody>
      </p:sp>
      <p:sp>
        <p:nvSpPr>
          <p:cNvPr id="38" name="Oval 37"/>
          <p:cNvSpPr/>
          <p:nvPr/>
        </p:nvSpPr>
        <p:spPr>
          <a:xfrm>
            <a:off x="1566943" y="202562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45203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CORPORATE PARENT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33306" y="2750577"/>
            <a:ext cx="612367" cy="164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1940" y="4034620"/>
            <a:ext cx="11771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6-12%</a:t>
            </a:r>
          </a:p>
          <a:p>
            <a:pPr algn="ctr"/>
            <a:r>
              <a:rPr lang="en-GB" dirty="0"/>
              <a:t>(v 43%)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85325" y="4263406"/>
            <a:ext cx="3361102" cy="1319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9934074" y="3243232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108277" y="3942540"/>
            <a:ext cx="415636" cy="48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39245" y="3108513"/>
            <a:ext cx="5652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KS4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58095" y="3502539"/>
            <a:ext cx="845577" cy="54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96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287195" y="1612669"/>
            <a:ext cx="3665913" cy="3449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76253" y="1769685"/>
            <a:ext cx="107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 LOOKEDAFTER</a:t>
            </a:r>
          </a:p>
          <a:p>
            <a:pPr algn="ctr"/>
            <a:r>
              <a:rPr lang="en-GB" dirty="0"/>
              <a:t>(16-18)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4" y="1769685"/>
            <a:ext cx="227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UNIVERSITY CARE EXPERIENCED</a:t>
            </a:r>
          </a:p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(18+)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39" y="723209"/>
            <a:ext cx="18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BLACK HOLE</a:t>
            </a:r>
          </a:p>
        </p:txBody>
      </p:sp>
      <p:sp>
        <p:nvSpPr>
          <p:cNvPr id="9" name="Oval 8"/>
          <p:cNvSpPr/>
          <p:nvPr/>
        </p:nvSpPr>
        <p:spPr>
          <a:xfrm>
            <a:off x="4721629" y="2543695"/>
            <a:ext cx="1548940" cy="15046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04510" y="2751206"/>
            <a:ext cx="125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 LEAVER (18+)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5370" y="1138844"/>
            <a:ext cx="0" cy="1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53493" y="1612669"/>
            <a:ext cx="3665913" cy="34497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3493" y="6135185"/>
            <a:ext cx="7999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	16-18		18+       18-25+			20+</a:t>
            </a:r>
          </a:p>
        </p:txBody>
      </p:sp>
      <p:sp>
        <p:nvSpPr>
          <p:cNvPr id="30" name="Oval 29"/>
          <p:cNvSpPr/>
          <p:nvPr/>
        </p:nvSpPr>
        <p:spPr>
          <a:xfrm>
            <a:off x="1979807" y="1518554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72" y="453628"/>
            <a:ext cx="37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DESIGNATED TEACHER/SUPPORT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25137" y="907875"/>
            <a:ext cx="436419" cy="54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0892" y="1143514"/>
            <a:ext cx="211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NAIVE KNOWLEDGE</a:t>
            </a:r>
          </a:p>
        </p:txBody>
      </p:sp>
      <p:sp>
        <p:nvSpPr>
          <p:cNvPr id="28" name="Right Arrow 27"/>
          <p:cNvSpPr/>
          <p:nvPr/>
        </p:nvSpPr>
        <p:spPr>
          <a:xfrm rot="631478">
            <a:off x="6571209" y="3624652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 rot="635539">
            <a:off x="6527915" y="3649591"/>
            <a:ext cx="22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WRONG COURSE</a:t>
            </a:r>
          </a:p>
        </p:txBody>
      </p:sp>
      <p:sp>
        <p:nvSpPr>
          <p:cNvPr id="36" name="Oval 35"/>
          <p:cNvSpPr/>
          <p:nvPr/>
        </p:nvSpPr>
        <p:spPr>
          <a:xfrm>
            <a:off x="9255287" y="324689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108276" y="4505461"/>
            <a:ext cx="22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PEER/UNI SUPPORT</a:t>
            </a:r>
          </a:p>
        </p:txBody>
      </p:sp>
      <p:sp>
        <p:nvSpPr>
          <p:cNvPr id="38" name="Oval 37"/>
          <p:cNvSpPr/>
          <p:nvPr/>
        </p:nvSpPr>
        <p:spPr>
          <a:xfrm>
            <a:off x="1566943" y="202562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45203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CORPORATE PARENT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33306" y="2750577"/>
            <a:ext cx="612367" cy="164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1940" y="4034620"/>
            <a:ext cx="11771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6-12%</a:t>
            </a:r>
          </a:p>
          <a:p>
            <a:pPr algn="ctr"/>
            <a:r>
              <a:rPr lang="en-GB" dirty="0"/>
              <a:t>(v 43%)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85325" y="4263406"/>
            <a:ext cx="3361102" cy="1319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6966" y="1512846"/>
            <a:ext cx="0" cy="116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934074" y="3243232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108277" y="3942540"/>
            <a:ext cx="415636" cy="48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39245" y="3108513"/>
            <a:ext cx="5652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KS4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58095" y="3502539"/>
            <a:ext cx="845577" cy="54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44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6417423" y="3042009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Oval 2"/>
          <p:cNvSpPr/>
          <p:nvPr/>
        </p:nvSpPr>
        <p:spPr>
          <a:xfrm>
            <a:off x="6287195" y="1612669"/>
            <a:ext cx="3665913" cy="3449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76253" y="1769685"/>
            <a:ext cx="107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 LOOKEDAFTER</a:t>
            </a:r>
          </a:p>
          <a:p>
            <a:pPr algn="ctr"/>
            <a:r>
              <a:rPr lang="en-GB" dirty="0"/>
              <a:t>(16-18)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4" y="1769685"/>
            <a:ext cx="227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UNIVERSITY CARE EXPERIENCED</a:t>
            </a:r>
          </a:p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(18+)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39" y="723209"/>
            <a:ext cx="18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BLACK HOLE</a:t>
            </a:r>
          </a:p>
        </p:txBody>
      </p:sp>
      <p:sp>
        <p:nvSpPr>
          <p:cNvPr id="9" name="Oval 8"/>
          <p:cNvSpPr/>
          <p:nvPr/>
        </p:nvSpPr>
        <p:spPr>
          <a:xfrm>
            <a:off x="4721629" y="2543695"/>
            <a:ext cx="1548940" cy="15046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04510" y="2751206"/>
            <a:ext cx="125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 LEAVER (18+)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4130" y="3108513"/>
            <a:ext cx="18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FRESH START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5370" y="1138844"/>
            <a:ext cx="0" cy="1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95656" y="5123598"/>
            <a:ext cx="212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SMALL SAMPLE</a:t>
            </a:r>
          </a:p>
        </p:txBody>
      </p:sp>
      <p:sp>
        <p:nvSpPr>
          <p:cNvPr id="2" name="Oval 1"/>
          <p:cNvSpPr/>
          <p:nvPr/>
        </p:nvSpPr>
        <p:spPr>
          <a:xfrm>
            <a:off x="1953493" y="1612669"/>
            <a:ext cx="3665913" cy="34497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3493" y="6135185"/>
            <a:ext cx="7999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	16-18		18+       18-25+			20+</a:t>
            </a:r>
          </a:p>
        </p:txBody>
      </p:sp>
      <p:sp>
        <p:nvSpPr>
          <p:cNvPr id="30" name="Oval 29"/>
          <p:cNvSpPr/>
          <p:nvPr/>
        </p:nvSpPr>
        <p:spPr>
          <a:xfrm>
            <a:off x="1979807" y="1518554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72" y="453628"/>
            <a:ext cx="37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DESIGNATED TEACHER/SUPPORT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25137" y="907875"/>
            <a:ext cx="436419" cy="54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0892" y="1143514"/>
            <a:ext cx="211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NAIVE KNOWLEDGE</a:t>
            </a:r>
          </a:p>
        </p:txBody>
      </p:sp>
      <p:sp>
        <p:nvSpPr>
          <p:cNvPr id="28" name="Right Arrow 27"/>
          <p:cNvSpPr/>
          <p:nvPr/>
        </p:nvSpPr>
        <p:spPr>
          <a:xfrm rot="631478">
            <a:off x="6571209" y="3624652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 rot="635539">
            <a:off x="6527915" y="3649591"/>
            <a:ext cx="22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WRONG COURSE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12727" y="4705004"/>
            <a:ext cx="1305098" cy="57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255287" y="324689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108276" y="4505461"/>
            <a:ext cx="22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PEER/UNI SUPPORT</a:t>
            </a:r>
          </a:p>
        </p:txBody>
      </p:sp>
      <p:sp>
        <p:nvSpPr>
          <p:cNvPr id="38" name="Oval 37"/>
          <p:cNvSpPr/>
          <p:nvPr/>
        </p:nvSpPr>
        <p:spPr>
          <a:xfrm>
            <a:off x="1566943" y="202562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45203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CORPORATE PARENT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33306" y="2750577"/>
            <a:ext cx="612367" cy="164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1940" y="4034620"/>
            <a:ext cx="11771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6-12%</a:t>
            </a:r>
          </a:p>
          <a:p>
            <a:pPr algn="ctr"/>
            <a:r>
              <a:rPr lang="en-GB" dirty="0"/>
              <a:t>(v 43%)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85325" y="4263406"/>
            <a:ext cx="3361102" cy="1319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6966" y="1512846"/>
            <a:ext cx="0" cy="116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934074" y="3243232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108277" y="3942540"/>
            <a:ext cx="415636" cy="48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39245" y="3108513"/>
            <a:ext cx="5652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KS4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9974" y="4168951"/>
            <a:ext cx="124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2.5K + 3.5K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58095" y="3502539"/>
            <a:ext cx="845577" cy="54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17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6417423" y="3042009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Oval 2"/>
          <p:cNvSpPr/>
          <p:nvPr/>
        </p:nvSpPr>
        <p:spPr>
          <a:xfrm>
            <a:off x="6287195" y="1612669"/>
            <a:ext cx="3665913" cy="3449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76253" y="1769685"/>
            <a:ext cx="107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 LOOKEDAFTER</a:t>
            </a:r>
          </a:p>
          <a:p>
            <a:pPr algn="ctr"/>
            <a:r>
              <a:rPr lang="en-GB" dirty="0"/>
              <a:t>(16-18)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4" y="1769685"/>
            <a:ext cx="227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UNIVERSITY CARE EXPERIENCED</a:t>
            </a:r>
          </a:p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(18+)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39" y="723209"/>
            <a:ext cx="18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BLACK HOLE</a:t>
            </a:r>
          </a:p>
        </p:txBody>
      </p:sp>
      <p:sp>
        <p:nvSpPr>
          <p:cNvPr id="9" name="Oval 8"/>
          <p:cNvSpPr/>
          <p:nvPr/>
        </p:nvSpPr>
        <p:spPr>
          <a:xfrm>
            <a:off x="4721629" y="2543695"/>
            <a:ext cx="1548940" cy="15046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04510" y="2751206"/>
            <a:ext cx="125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 LEAVER (18+)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4130" y="3108513"/>
            <a:ext cx="18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FRESH START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5370" y="1138844"/>
            <a:ext cx="0" cy="1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95656" y="5123598"/>
            <a:ext cx="212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SMALL SAMPLE</a:t>
            </a:r>
          </a:p>
        </p:txBody>
      </p:sp>
      <p:sp>
        <p:nvSpPr>
          <p:cNvPr id="2" name="Oval 1"/>
          <p:cNvSpPr/>
          <p:nvPr/>
        </p:nvSpPr>
        <p:spPr>
          <a:xfrm>
            <a:off x="1953493" y="1612669"/>
            <a:ext cx="3665913" cy="34497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3493" y="6135185"/>
            <a:ext cx="7999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	16-18		18+       18-25+			20+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34848" y="1780063"/>
            <a:ext cx="215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ALMA MATER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800705" y="2246719"/>
            <a:ext cx="723208" cy="446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979807" y="1518554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72" y="453628"/>
            <a:ext cx="37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DESIGNATED TEACHER/SUPPORT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25137" y="907875"/>
            <a:ext cx="436419" cy="54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0892" y="1143514"/>
            <a:ext cx="211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NAIVE KNOWLEDGE</a:t>
            </a:r>
          </a:p>
        </p:txBody>
      </p:sp>
      <p:sp>
        <p:nvSpPr>
          <p:cNvPr id="28" name="Right Arrow 27"/>
          <p:cNvSpPr/>
          <p:nvPr/>
        </p:nvSpPr>
        <p:spPr>
          <a:xfrm rot="631478">
            <a:off x="6571209" y="3624652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 rot="635539">
            <a:off x="6527915" y="3649591"/>
            <a:ext cx="22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WRONG COURSE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12727" y="4705004"/>
            <a:ext cx="1305098" cy="57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255287" y="324689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108276" y="4505461"/>
            <a:ext cx="22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PEER/UNI SUPPORT</a:t>
            </a:r>
          </a:p>
        </p:txBody>
      </p:sp>
      <p:sp>
        <p:nvSpPr>
          <p:cNvPr id="38" name="Oval 37"/>
          <p:cNvSpPr/>
          <p:nvPr/>
        </p:nvSpPr>
        <p:spPr>
          <a:xfrm>
            <a:off x="1566943" y="202562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45203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CORPORATE PARENT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33306" y="2750577"/>
            <a:ext cx="612367" cy="164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1940" y="4034620"/>
            <a:ext cx="11771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6-12%</a:t>
            </a:r>
          </a:p>
          <a:p>
            <a:pPr algn="ctr"/>
            <a:r>
              <a:rPr lang="en-GB" dirty="0"/>
              <a:t>(v 43%)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85325" y="4263406"/>
            <a:ext cx="3361102" cy="1319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6966" y="1512846"/>
            <a:ext cx="0" cy="116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934074" y="3243232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108277" y="3942540"/>
            <a:ext cx="415636" cy="48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39245" y="3108513"/>
            <a:ext cx="5652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KS4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9974" y="4168951"/>
            <a:ext cx="124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2.5K + 3.5K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58095" y="3502539"/>
            <a:ext cx="845577" cy="54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0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6417423" y="3042009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Oval 2"/>
          <p:cNvSpPr/>
          <p:nvPr/>
        </p:nvSpPr>
        <p:spPr>
          <a:xfrm>
            <a:off x="6287195" y="1612669"/>
            <a:ext cx="3665913" cy="3449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76253" y="1769685"/>
            <a:ext cx="107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 LOOKEDAFTER</a:t>
            </a:r>
          </a:p>
          <a:p>
            <a:pPr algn="ctr"/>
            <a:r>
              <a:rPr lang="en-GB" dirty="0"/>
              <a:t>(16-18)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4" y="1769685"/>
            <a:ext cx="227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UNIVERSITY CARE EXPERIENCED</a:t>
            </a:r>
          </a:p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(18+)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39" y="723209"/>
            <a:ext cx="18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BLACK HOLE</a:t>
            </a:r>
          </a:p>
        </p:txBody>
      </p:sp>
      <p:sp>
        <p:nvSpPr>
          <p:cNvPr id="9" name="Oval 8"/>
          <p:cNvSpPr/>
          <p:nvPr/>
        </p:nvSpPr>
        <p:spPr>
          <a:xfrm>
            <a:off x="4721629" y="2543695"/>
            <a:ext cx="1548940" cy="15046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04510" y="2751206"/>
            <a:ext cx="125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 LEAVER (18+)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4130" y="3108513"/>
            <a:ext cx="18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FRESH START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5370" y="1138844"/>
            <a:ext cx="0" cy="1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95656" y="5123598"/>
            <a:ext cx="212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SMALL SAMPLE</a:t>
            </a:r>
          </a:p>
        </p:txBody>
      </p:sp>
      <p:sp>
        <p:nvSpPr>
          <p:cNvPr id="2" name="Oval 1"/>
          <p:cNvSpPr/>
          <p:nvPr/>
        </p:nvSpPr>
        <p:spPr>
          <a:xfrm>
            <a:off x="1953493" y="1612669"/>
            <a:ext cx="3665913" cy="34497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3493" y="6135185"/>
            <a:ext cx="7999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	16-18		18+       18-25+			20+</a:t>
            </a:r>
          </a:p>
        </p:txBody>
      </p:sp>
      <p:sp>
        <p:nvSpPr>
          <p:cNvPr id="23" name="Oval 22"/>
          <p:cNvSpPr/>
          <p:nvPr/>
        </p:nvSpPr>
        <p:spPr>
          <a:xfrm>
            <a:off x="8977743" y="1312736"/>
            <a:ext cx="662248" cy="63084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3056" y="344001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MISSING LINK TUTOR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617825" y="822960"/>
            <a:ext cx="490451" cy="48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34848" y="1780063"/>
            <a:ext cx="215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ALMA MATER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800705" y="2246719"/>
            <a:ext cx="723208" cy="446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979807" y="1518554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72" y="453628"/>
            <a:ext cx="37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DESIGNATED TEACHER/SUPPORT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25137" y="907875"/>
            <a:ext cx="436419" cy="54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0892" y="1143514"/>
            <a:ext cx="211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NAIVE KNOWLEDGE</a:t>
            </a:r>
          </a:p>
        </p:txBody>
      </p:sp>
      <p:sp>
        <p:nvSpPr>
          <p:cNvPr id="28" name="Right Arrow 27"/>
          <p:cNvSpPr/>
          <p:nvPr/>
        </p:nvSpPr>
        <p:spPr>
          <a:xfrm rot="631478">
            <a:off x="6571209" y="3624652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 rot="635539">
            <a:off x="6527915" y="3649591"/>
            <a:ext cx="22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WRONG COURSE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12727" y="4705004"/>
            <a:ext cx="1305098" cy="57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255287" y="324689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108276" y="4505461"/>
            <a:ext cx="22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PEER/UNI SUPPORT</a:t>
            </a:r>
          </a:p>
        </p:txBody>
      </p:sp>
      <p:sp>
        <p:nvSpPr>
          <p:cNvPr id="38" name="Oval 37"/>
          <p:cNvSpPr/>
          <p:nvPr/>
        </p:nvSpPr>
        <p:spPr>
          <a:xfrm>
            <a:off x="1566943" y="202562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45203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CORPORATE PARENT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33306" y="2750577"/>
            <a:ext cx="612367" cy="164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1940" y="4034620"/>
            <a:ext cx="11771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6-12%</a:t>
            </a:r>
          </a:p>
          <a:p>
            <a:pPr algn="ctr"/>
            <a:r>
              <a:rPr lang="en-GB" dirty="0"/>
              <a:t>(v 43%)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85325" y="4263406"/>
            <a:ext cx="3361102" cy="1319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6966" y="1512846"/>
            <a:ext cx="0" cy="116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934074" y="3243232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108277" y="3942540"/>
            <a:ext cx="415636" cy="48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39245" y="3108513"/>
            <a:ext cx="5652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KS4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9974" y="4168951"/>
            <a:ext cx="124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2.5K + 3.5K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58095" y="3502539"/>
            <a:ext cx="845577" cy="54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8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6417423" y="3042009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Oval 2"/>
          <p:cNvSpPr/>
          <p:nvPr/>
        </p:nvSpPr>
        <p:spPr>
          <a:xfrm>
            <a:off x="6287195" y="1612669"/>
            <a:ext cx="3665913" cy="3449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76253" y="1769685"/>
            <a:ext cx="107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CHILD LOOKEDAFTER</a:t>
            </a:r>
          </a:p>
          <a:p>
            <a:pPr algn="ctr"/>
            <a:r>
              <a:rPr lang="en-GB" dirty="0"/>
              <a:t>(16-18)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4" y="1769685"/>
            <a:ext cx="227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UNIVERSITY CARE EXPERIENCED</a:t>
            </a:r>
          </a:p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(18+)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3439" y="723209"/>
            <a:ext cx="18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BLACK HOLE</a:t>
            </a:r>
          </a:p>
        </p:txBody>
      </p:sp>
      <p:sp>
        <p:nvSpPr>
          <p:cNvPr id="9" name="Oval 8"/>
          <p:cNvSpPr/>
          <p:nvPr/>
        </p:nvSpPr>
        <p:spPr>
          <a:xfrm>
            <a:off x="4721629" y="2543695"/>
            <a:ext cx="1548940" cy="150460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04510" y="2751206"/>
            <a:ext cx="125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 LEAVER (18+)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4130" y="3108513"/>
            <a:ext cx="18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FRESH START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5370" y="1138844"/>
            <a:ext cx="0" cy="1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95656" y="5123598"/>
            <a:ext cx="212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SMALL SAMPLE</a:t>
            </a:r>
          </a:p>
        </p:txBody>
      </p:sp>
      <p:sp>
        <p:nvSpPr>
          <p:cNvPr id="2" name="Oval 1"/>
          <p:cNvSpPr/>
          <p:nvPr/>
        </p:nvSpPr>
        <p:spPr>
          <a:xfrm>
            <a:off x="1953493" y="1612669"/>
            <a:ext cx="3665913" cy="34497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953493" y="6135185"/>
            <a:ext cx="7999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	16-18		18+       18-25+			20+</a:t>
            </a:r>
          </a:p>
        </p:txBody>
      </p:sp>
      <p:sp>
        <p:nvSpPr>
          <p:cNvPr id="23" name="Oval 22"/>
          <p:cNvSpPr/>
          <p:nvPr/>
        </p:nvSpPr>
        <p:spPr>
          <a:xfrm>
            <a:off x="8977743" y="1312736"/>
            <a:ext cx="662248" cy="63084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3056" y="344001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MISSING LINK TUTOR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617825" y="822960"/>
            <a:ext cx="490451" cy="48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34848" y="1780063"/>
            <a:ext cx="215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ALMA MATER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800705" y="2246719"/>
            <a:ext cx="723208" cy="446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979807" y="1518554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50172" y="453628"/>
            <a:ext cx="37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DESIGNATED TEACHER/SUPPORT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25137" y="907875"/>
            <a:ext cx="436419" cy="54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0892" y="1143514"/>
            <a:ext cx="211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NAIVE KNOWLEDGE</a:t>
            </a:r>
          </a:p>
        </p:txBody>
      </p:sp>
      <p:sp>
        <p:nvSpPr>
          <p:cNvPr id="28" name="Right Arrow 27"/>
          <p:cNvSpPr/>
          <p:nvPr/>
        </p:nvSpPr>
        <p:spPr>
          <a:xfrm rot="631478">
            <a:off x="6571209" y="3624652"/>
            <a:ext cx="266007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 rot="635539">
            <a:off x="6527915" y="3649591"/>
            <a:ext cx="22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WRONG COURSE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12727" y="4705004"/>
            <a:ext cx="1305098" cy="57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1953493" y="5556160"/>
            <a:ext cx="7999614" cy="50783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253" y="5622664"/>
            <a:ext cx="521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REFLEXIVE RESILIENT SPACE – PAST INTO FUTURE</a:t>
            </a:r>
          </a:p>
        </p:txBody>
      </p:sp>
      <p:sp>
        <p:nvSpPr>
          <p:cNvPr id="36" name="Oval 35"/>
          <p:cNvSpPr/>
          <p:nvPr/>
        </p:nvSpPr>
        <p:spPr>
          <a:xfrm>
            <a:off x="9255287" y="324689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108276" y="4505461"/>
            <a:ext cx="227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PEER/UNI SUPPORT</a:t>
            </a:r>
          </a:p>
        </p:txBody>
      </p:sp>
      <p:sp>
        <p:nvSpPr>
          <p:cNvPr id="38" name="Oval 37"/>
          <p:cNvSpPr/>
          <p:nvPr/>
        </p:nvSpPr>
        <p:spPr>
          <a:xfrm>
            <a:off x="1566943" y="2025621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4520338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CORPORATE PARENT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133306" y="2750577"/>
            <a:ext cx="612367" cy="164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1940" y="4034620"/>
            <a:ext cx="11771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6-12%</a:t>
            </a:r>
          </a:p>
          <a:p>
            <a:pPr algn="ctr"/>
            <a:r>
              <a:rPr lang="en-GB" dirty="0"/>
              <a:t>(v 43%)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85325" y="4263406"/>
            <a:ext cx="3361102" cy="13190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6966" y="1512846"/>
            <a:ext cx="0" cy="116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934074" y="3243232"/>
            <a:ext cx="662248" cy="63084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0108277" y="3942540"/>
            <a:ext cx="415636" cy="48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39245" y="3108513"/>
            <a:ext cx="56526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KS4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9974" y="4168951"/>
            <a:ext cx="124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2.5K + 3.5K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58095" y="3502539"/>
            <a:ext cx="845577" cy="54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60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327" y="686780"/>
            <a:ext cx="10515600" cy="5988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“I have heard more often than I would like that students [from disadvantaged and minority backgrounds] feel their providers fell over themselves to bring them into higher education, but interest in their needs trailed off the moment they were through the door.“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John Blake, Director for Fair Access and Participation, </a:t>
            </a:r>
            <a:r>
              <a:rPr lang="en-GB" dirty="0" err="1"/>
              <a:t>OfS</a:t>
            </a:r>
            <a:r>
              <a:rPr lang="en-GB" dirty="0"/>
              <a:t>, 2022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“…care leavers who completed their degrees were just as likely to get a first or upper second as similar students. Many achieved highly despite (or maybe even because of) their childhood challenges, overcoming weaker attainment in schools through motivation, determination or resilience. I remain inspired by them.”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Neil Harrison, 2018</a:t>
            </a:r>
          </a:p>
        </p:txBody>
      </p:sp>
    </p:spTree>
    <p:extLst>
      <p:ext uri="{BB962C8B-B14F-4D97-AF65-F5344CB8AC3E}">
        <p14:creationId xmlns:p14="http://schemas.microsoft.com/office/powerpoint/2010/main" val="14468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Post-16 Practitioner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Greater liaison between Post-16, the Local Authority and the University – HE taking on appropriate elements of corporate parenting (Harrison, 2017) including transitional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sub-group of more vulnerable care experienced students struggle in HE – “discrimination, unequal access to information, language issues, fears about the ability to cope or the inability to be mobile.” (Harrison, 2019) – a strategic package for vulnerable care experienced, not just added on to other vulnerable groups’ provision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Longer term counselling for some - trauma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Academic link tutor who cares and takes an interest, helps navigate academia, and the interaction between curriculum and support</a:t>
            </a:r>
          </a:p>
        </p:txBody>
      </p:sp>
    </p:spTree>
    <p:extLst>
      <p:ext uri="{BB962C8B-B14F-4D97-AF65-F5344CB8AC3E}">
        <p14:creationId xmlns:p14="http://schemas.microsoft.com/office/powerpoint/2010/main" val="287327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for further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/>
              <a:t>Universities</a:t>
            </a:r>
          </a:p>
          <a:p>
            <a:r>
              <a:rPr lang="en-GB" dirty="0"/>
              <a:t>Trialling </a:t>
            </a:r>
            <a:r>
              <a:rPr lang="en-GB" b="1" i="1" dirty="0"/>
              <a:t>causes of effects</a:t>
            </a:r>
            <a:r>
              <a:rPr lang="en-GB" dirty="0"/>
              <a:t> models – continuing to explore the likely causes of poor access, success and attainment in care experienced university students from such small samples (TASO)</a:t>
            </a:r>
          </a:p>
          <a:p>
            <a:pPr marL="0" indent="0">
              <a:buNone/>
            </a:pPr>
            <a:r>
              <a:rPr lang="en-GB" u="sng" dirty="0"/>
              <a:t>Post-16</a:t>
            </a:r>
          </a:p>
          <a:p>
            <a:r>
              <a:rPr lang="en-GB" dirty="0"/>
              <a:t>The utility of </a:t>
            </a:r>
            <a:r>
              <a:rPr lang="en-GB" b="1" i="1" dirty="0"/>
              <a:t>visualisation techniques </a:t>
            </a:r>
            <a:r>
              <a:rPr lang="en-GB" dirty="0"/>
              <a:t>by key stakeholders throughout the educational lifecycle of the young person</a:t>
            </a:r>
          </a:p>
          <a:p>
            <a:r>
              <a:rPr lang="en-GB" dirty="0"/>
              <a:t>How to shape </a:t>
            </a:r>
            <a:r>
              <a:rPr lang="en-GB" b="1" i="1" dirty="0"/>
              <a:t>resilience frameworks </a:t>
            </a:r>
            <a:r>
              <a:rPr lang="en-GB" dirty="0"/>
              <a:t>to better support “instant adulthood”</a:t>
            </a:r>
          </a:p>
          <a:p>
            <a:pPr marL="0" indent="0">
              <a:buNone/>
            </a:pPr>
            <a:r>
              <a:rPr lang="en-GB" u="sng" dirty="0"/>
              <a:t>Local Authorities</a:t>
            </a:r>
          </a:p>
          <a:p>
            <a:r>
              <a:rPr lang="en-GB" dirty="0"/>
              <a:t>More effective </a:t>
            </a:r>
            <a:r>
              <a:rPr lang="en-GB" b="1" i="1" dirty="0"/>
              <a:t>interventions</a:t>
            </a:r>
            <a:r>
              <a:rPr lang="en-GB" dirty="0"/>
              <a:t> for bridging the Black Hole and more formally handing over appropriate aspects of corporate parenting to universities</a:t>
            </a:r>
          </a:p>
        </p:txBody>
      </p:sp>
    </p:spTree>
    <p:extLst>
      <p:ext uri="{BB962C8B-B14F-4D97-AF65-F5344CB8AC3E}">
        <p14:creationId xmlns:p14="http://schemas.microsoft.com/office/powerpoint/2010/main" val="260689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you, and let’s talk…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159" y="140638"/>
            <a:ext cx="2618907" cy="16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143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Ellis, K and Johnston, C (2019), Pathways to University from Care, University of Sheffield.</a:t>
            </a:r>
          </a:p>
          <a:p>
            <a:r>
              <a:rPr lang="en-GB" dirty="0"/>
              <a:t>Freeman, J (2015), Educational Outcomes of Children in Care, CSN Policy Briefing.</a:t>
            </a:r>
          </a:p>
          <a:p>
            <a:r>
              <a:rPr lang="en-GB" dirty="0" err="1"/>
              <a:t>Gazeley</a:t>
            </a:r>
            <a:r>
              <a:rPr lang="en-GB" dirty="0"/>
              <a:t>, L and Hinton-Smith, T (2018), “The ‘success’ of looked after children in Higher Education in England: near peer coaching, ‘small steps’ and future thinking”, Higher Education Research and Development, 37 (5). pp. 952-965. </a:t>
            </a:r>
          </a:p>
          <a:p>
            <a:r>
              <a:rPr lang="en-GB" dirty="0"/>
              <a:t>Harrison, N (2019), “Higher education can be a transformative experience for care leavers”, </a:t>
            </a:r>
            <a:r>
              <a:rPr lang="en-GB" dirty="0" err="1"/>
              <a:t>WonkHE</a:t>
            </a:r>
            <a:r>
              <a:rPr lang="en-GB" dirty="0"/>
              <a:t> website, 12/12/19.</a:t>
            </a:r>
          </a:p>
          <a:p>
            <a:r>
              <a:rPr lang="en-GB" dirty="0"/>
              <a:t>Harrison, N (2018), “Encouraging care leavers into higher education”, </a:t>
            </a:r>
            <a:r>
              <a:rPr lang="en-GB" dirty="0" err="1"/>
              <a:t>WonkHE</a:t>
            </a:r>
            <a:r>
              <a:rPr lang="en-GB" dirty="0"/>
              <a:t> website, 19/01/18.</a:t>
            </a:r>
          </a:p>
          <a:p>
            <a:r>
              <a:rPr lang="en-GB" dirty="0"/>
              <a:t>Harrison, N (2017), Moving on up: pathways of care leavers and care-experienced students into and through higher education, NNECL.</a:t>
            </a:r>
          </a:p>
          <a:p>
            <a:r>
              <a:rPr lang="en-GB" dirty="0" err="1"/>
              <a:t>Marchment</a:t>
            </a:r>
            <a:r>
              <a:rPr lang="en-GB" dirty="0"/>
              <a:t>, S and </a:t>
            </a:r>
            <a:r>
              <a:rPr lang="en-GB" dirty="0" err="1"/>
              <a:t>Gazeley</a:t>
            </a:r>
            <a:r>
              <a:rPr lang="en-GB" dirty="0"/>
              <a:t>, L (2018), “The Higher Education Champion programme for looked after children: building capacity through collaboration for mutual benefit”, National and International Perspectives on Widening Access and Participation, June 2018.</a:t>
            </a:r>
          </a:p>
          <a:p>
            <a:r>
              <a:rPr lang="en-GB" dirty="0"/>
              <a:t>Martin, P and Jackson, S (2002), “Educational success for children in public care: advice from high achievers”, Child and Family Social Work, 7, pp. 121-130.</a:t>
            </a:r>
          </a:p>
          <a:p>
            <a:r>
              <a:rPr lang="en-GB" dirty="0"/>
              <a:t>Rogers, R (2011), “‘Instant adulthood’ and the transition of young people out of state care”, Journal of Sociology, 14(4), pp. 411-426.</a:t>
            </a:r>
          </a:p>
        </p:txBody>
      </p:sp>
    </p:spTree>
    <p:extLst>
      <p:ext uri="{BB962C8B-B14F-4D97-AF65-F5344CB8AC3E}">
        <p14:creationId xmlns:p14="http://schemas.microsoft.com/office/powerpoint/2010/main" val="160397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for Students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ACCESS</a:t>
            </a:r>
            <a:r>
              <a:rPr lang="en-GB" dirty="0"/>
              <a:t> - in 2018-19 only 13 per cent of pupils who were looked after (continuously for 12 months or more) entered higher education compared to 43 per cent of all other pupils.</a:t>
            </a:r>
          </a:p>
          <a:p>
            <a:r>
              <a:rPr lang="en-GB" b="1" dirty="0">
                <a:solidFill>
                  <a:srgbClr val="FF0000"/>
                </a:solidFill>
              </a:rPr>
              <a:t>SUCCESS</a:t>
            </a:r>
            <a:r>
              <a:rPr lang="en-GB" dirty="0"/>
              <a:t> - for 2017-18 entrants the continuation rate of care experienced students was 5.6% lower than for students who had not been in care.</a:t>
            </a:r>
          </a:p>
          <a:p>
            <a:r>
              <a:rPr lang="en-GB" b="1" dirty="0">
                <a:solidFill>
                  <a:srgbClr val="FF0000"/>
                </a:solidFill>
              </a:rPr>
              <a:t>ATTAINMENT </a:t>
            </a:r>
            <a:r>
              <a:rPr lang="en-GB" dirty="0"/>
              <a:t>- for qualifiers in 2018-19 the rate of achieving a first or upper-second class degree qualification was 12.1% lower for care experienced students.</a:t>
            </a:r>
          </a:p>
          <a:p>
            <a:r>
              <a:rPr lang="en-GB" b="1" dirty="0">
                <a:solidFill>
                  <a:srgbClr val="00B050"/>
                </a:solidFill>
              </a:rPr>
              <a:t>PROGRESSION</a:t>
            </a:r>
            <a:r>
              <a:rPr lang="en-GB" dirty="0"/>
              <a:t> - data also found that care experience may not negatively impact progression into highly skilled employment or further study at a higher level.</a:t>
            </a:r>
          </a:p>
        </p:txBody>
      </p:sp>
    </p:spTree>
    <p:extLst>
      <p:ext uri="{BB962C8B-B14F-4D97-AF65-F5344CB8AC3E}">
        <p14:creationId xmlns:p14="http://schemas.microsoft.com/office/powerpoint/2010/main" val="142754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 World of the Designated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Help CLAs (Children </a:t>
            </a:r>
            <a:r>
              <a:rPr lang="en-GB"/>
              <a:t>Looked After) plan </a:t>
            </a:r>
            <a:r>
              <a:rPr lang="en-GB" dirty="0"/>
              <a:t>SMART targets, and review these. Tend to do better when they are emotionally ready to accept support (Freeman, 2016)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Review and monitor performance, attendance and wellbeing with CLAs three times per year – absences and exclusions are a key driver of weak performance (Freeman, 2016)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Meet CLAs’ </a:t>
            </a:r>
            <a:r>
              <a:rPr lang="en-GB" dirty="0" err="1"/>
              <a:t>dept</a:t>
            </a:r>
            <a:r>
              <a:rPr lang="en-GB" dirty="0"/>
              <a:t> managers and course leaders to resolve issues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Host drop-in sessions and open forums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Take a lead on safeguarding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Work with the support of external stakeholders to meet CLAs’ needs, and create an educational bridge with the local authority (LA)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Generally CLAs feel people in the institution determine educational progress, not their carers</a:t>
            </a:r>
          </a:p>
          <a:p>
            <a:r>
              <a:rPr lang="en-GB" dirty="0"/>
              <a:t>Generally CLAs feel the 1-1 of the PEP system is enjoyable and beneficial</a:t>
            </a:r>
          </a:p>
          <a:p>
            <a:r>
              <a:rPr lang="en-GB" dirty="0"/>
              <a:t>Importance of “someone who cared” (Freeman, 2016) (Rogers, 2011) and not personal abandonment and staff “just doing their job” (Rogers, 2011)</a:t>
            </a:r>
          </a:p>
        </p:txBody>
      </p:sp>
    </p:spTree>
    <p:extLst>
      <p:ext uri="{BB962C8B-B14F-4D97-AF65-F5344CB8AC3E}">
        <p14:creationId xmlns:p14="http://schemas.microsoft.com/office/powerpoint/2010/main" val="19288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The Black Hole of “Instant Adulthood” Between 18 and University</a:t>
            </a:r>
          </a:p>
        </p:txBody>
      </p:sp>
      <p:pic>
        <p:nvPicPr>
          <p:cNvPr id="1028" name="Picture 4" descr="One of the Milky Way's Biggest Black Holes Hid a Surprise - The Atlan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467821"/>
            <a:ext cx="8918575" cy="50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352028">
            <a:off x="4556378" y="3705354"/>
            <a:ext cx="3079246" cy="70788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CARE LEAVER</a:t>
            </a:r>
          </a:p>
        </p:txBody>
      </p:sp>
      <p:sp>
        <p:nvSpPr>
          <p:cNvPr id="5" name="TextBox 4"/>
          <p:cNvSpPr txBox="1"/>
          <p:nvPr/>
        </p:nvSpPr>
        <p:spPr>
          <a:xfrm rot="1748095">
            <a:off x="8053803" y="2377884"/>
            <a:ext cx="3079246" cy="1323439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CARE EXPERIENCED</a:t>
            </a:r>
          </a:p>
        </p:txBody>
      </p:sp>
    </p:spTree>
    <p:extLst>
      <p:ext uri="{BB962C8B-B14F-4D97-AF65-F5344CB8AC3E}">
        <p14:creationId xmlns:p14="http://schemas.microsoft.com/office/powerpoint/2010/main" val="72766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What do we know has been successfully navigated before University?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2495"/>
            <a:ext cx="10515600" cy="4882746"/>
          </a:xfrm>
        </p:spPr>
        <p:txBody>
          <a:bodyPr>
            <a:normAutofit/>
          </a:bodyPr>
          <a:lstStyle/>
          <a:p>
            <a:pPr lvl="0"/>
            <a:endParaRPr lang="en-GB" b="1" dirty="0"/>
          </a:p>
          <a:p>
            <a:pPr lvl="0"/>
            <a:r>
              <a:rPr lang="en-GB" b="1" dirty="0"/>
              <a:t>They have achieved at Key Stage 4 and beyond </a:t>
            </a:r>
          </a:p>
          <a:p>
            <a:pPr lvl="0"/>
            <a:r>
              <a:rPr lang="en-GB" b="1" dirty="0"/>
              <a:t>They raised their own aspirations </a:t>
            </a:r>
          </a:p>
          <a:p>
            <a:pPr lvl="0"/>
            <a:r>
              <a:rPr lang="en-GB" b="1" dirty="0"/>
              <a:t>They have decided they can afford higher education </a:t>
            </a:r>
          </a:p>
          <a:p>
            <a:pPr lvl="0"/>
            <a:r>
              <a:rPr lang="en-GB" b="1" dirty="0"/>
              <a:t>They have accessed the basic financial support they need </a:t>
            </a:r>
          </a:p>
          <a:p>
            <a:pPr lvl="0"/>
            <a:r>
              <a:rPr lang="en-GB" b="1" dirty="0"/>
              <a:t>They have resolved any issues with accommodation </a:t>
            </a:r>
          </a:p>
        </p:txBody>
      </p:sp>
      <p:pic>
        <p:nvPicPr>
          <p:cNvPr id="1026" name="Picture 2" descr="3 Principles for Navigating Change · Babson Thought &amp; 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97" y="4916764"/>
            <a:ext cx="3048403" cy="16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5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31" t="32140" r="26575" b="20041"/>
          <a:stretch/>
        </p:blipFill>
        <p:spPr>
          <a:xfrm>
            <a:off x="2028920" y="249842"/>
            <a:ext cx="8062731" cy="653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16834" y="6401317"/>
            <a:ext cx="2693324" cy="3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Harrison (2017)</a:t>
            </a:r>
          </a:p>
        </p:txBody>
      </p:sp>
    </p:spTree>
    <p:extLst>
      <p:ext uri="{BB962C8B-B14F-4D97-AF65-F5344CB8AC3E}">
        <p14:creationId xmlns:p14="http://schemas.microsoft.com/office/powerpoint/2010/main" val="298220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184" t="28107" r="26274" b="18773"/>
          <a:stretch/>
        </p:blipFill>
        <p:spPr>
          <a:xfrm>
            <a:off x="2286768" y="196579"/>
            <a:ext cx="7430809" cy="66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what might be assumed but </a:t>
            </a:r>
            <a:r>
              <a:rPr lang="en-GB" u="sng" dirty="0"/>
              <a:t>lacking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Academic readiness - those with a weaker KS4 (often males) are much more likely to withdraw (Harrison, 2017)</a:t>
            </a:r>
          </a:p>
          <a:p>
            <a:r>
              <a:rPr lang="en-GB" dirty="0"/>
              <a:t>Achieving equally despite SEND impacts</a:t>
            </a:r>
          </a:p>
          <a:p>
            <a:r>
              <a:rPr lang="en-GB" dirty="0"/>
              <a:t>Positive role models</a:t>
            </a:r>
          </a:p>
          <a:p>
            <a:r>
              <a:rPr lang="en-GB" dirty="0"/>
              <a:t>High expectations from others</a:t>
            </a:r>
          </a:p>
          <a:p>
            <a:r>
              <a:rPr lang="en-GB" dirty="0"/>
              <a:t>Good quality Information, Advice and Guidance (IAG)</a:t>
            </a:r>
          </a:p>
          <a:p>
            <a:r>
              <a:rPr lang="en-GB" dirty="0"/>
              <a:t>Useful personal and emotional support from professionals, including unresolved legal issues (</a:t>
            </a:r>
            <a:r>
              <a:rPr lang="en-GB" dirty="0" err="1"/>
              <a:t>eg</a:t>
            </a:r>
            <a:r>
              <a:rPr lang="en-GB" dirty="0"/>
              <a:t> immigration)</a:t>
            </a:r>
          </a:p>
          <a:p>
            <a:r>
              <a:rPr lang="en-GB" dirty="0"/>
              <a:t>Effective support networks</a:t>
            </a:r>
          </a:p>
          <a:p>
            <a:r>
              <a:rPr lang="en-GB" dirty="0"/>
              <a:t>Confidence to self-identify and ask for support</a:t>
            </a:r>
          </a:p>
        </p:txBody>
      </p:sp>
      <p:pic>
        <p:nvPicPr>
          <p:cNvPr id="2050" name="Picture 2" descr="When to use a question mark in English - How's my Englis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36" y="2390203"/>
            <a:ext cx="2122113" cy="171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D353D87A3DE4698390EC1293397F5" ma:contentTypeVersion="13" ma:contentTypeDescription="Create a new document." ma:contentTypeScope="" ma:versionID="0d984618ba16258d14a40de129be93f5">
  <xsd:schema xmlns:xsd="http://www.w3.org/2001/XMLSchema" xmlns:xs="http://www.w3.org/2001/XMLSchema" xmlns:p="http://schemas.microsoft.com/office/2006/metadata/properties" xmlns:ns3="b0f3dc02-ae2f-4522-bbdd-5272242068cc" xmlns:ns4="1fdcf075-18b1-4c80-8a5f-21fe1e8df0cd" targetNamespace="http://schemas.microsoft.com/office/2006/metadata/properties" ma:root="true" ma:fieldsID="dd73fb86bf7b76dacd12496987c2367f" ns3:_="" ns4:_="">
    <xsd:import namespace="b0f3dc02-ae2f-4522-bbdd-5272242068cc"/>
    <xsd:import namespace="1fdcf075-18b1-4c80-8a5f-21fe1e8df0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3dc02-ae2f-4522-bbdd-5272242068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f075-18b1-4c80-8a5f-21fe1e8df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6006F8-F34F-41FC-990B-3074D5760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3dc02-ae2f-4522-bbdd-5272242068cc"/>
    <ds:schemaRef ds:uri="1fdcf075-18b1-4c80-8a5f-21fe1e8df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93C839-3961-419B-A134-420D01FB61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B531F1-565B-48C9-9CA8-4E3B09E8C4A5}">
  <ds:schemaRefs>
    <ds:schemaRef ds:uri="http://purl.org/dc/terms/"/>
    <ds:schemaRef ds:uri="1fdcf075-18b1-4c80-8a5f-21fe1e8df0c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0f3dc02-ae2f-4522-bbdd-5272242068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2078</Words>
  <Application>Microsoft Office PowerPoint</Application>
  <PresentationFormat>Widescreen</PresentationFormat>
  <Paragraphs>226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Keep Up The Good Work: Practitioner Perspectives on Improving Transitions and Success for Care Experienced University Students</vt:lpstr>
      <vt:lpstr>PowerPoint Presentation</vt:lpstr>
      <vt:lpstr>Office for Students Data</vt:lpstr>
      <vt:lpstr>The World of the Designated Teacher</vt:lpstr>
      <vt:lpstr>The Black Hole of “Instant Adulthood” Between 18 and University</vt:lpstr>
      <vt:lpstr>What do we know has been successfully navigated before University?</vt:lpstr>
      <vt:lpstr>PowerPoint Presentation</vt:lpstr>
      <vt:lpstr>PowerPoint Presentation</vt:lpstr>
      <vt:lpstr>…and what might be assumed but lacking?</vt:lpstr>
      <vt:lpstr>Transition Issues</vt:lpstr>
      <vt:lpstr>Care-experienced HE student views</vt:lpstr>
      <vt:lpstr>What does this mean for universities?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Post-16 Practitioner Perspectives</vt:lpstr>
      <vt:lpstr>Opportunities for further work</vt:lpstr>
      <vt:lpstr>Thank you, and let’s talk…</vt:lpstr>
      <vt:lpstr>References</vt:lpstr>
    </vt:vector>
  </TitlesOfParts>
  <Company>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Up The Good Work: Practitioner Perspectives on Improving Transitions and Success for Care Experienced University Students</dc:title>
  <dc:creator>Richard Pearce</dc:creator>
  <cp:lastModifiedBy>Sandra Lyndon</cp:lastModifiedBy>
  <cp:revision>212</cp:revision>
  <dcterms:created xsi:type="dcterms:W3CDTF">2022-03-14T11:59:24Z</dcterms:created>
  <dcterms:modified xsi:type="dcterms:W3CDTF">2022-03-28T16:53:54Z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0x010100DDDD353D87A3DE4698390EC1293397F5</vt:lpwstr>
  </property>
</Properties>
</file>