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6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cathie\Work%20Folders\Kate's%20stuff\Responsible%20futures\SDG%20audit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cathie\Work%20Folders\Kate's%20stuff\Responsible%20futures\SDG%20audit%20analysi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'Modules covering each goal'!$R$4:$R$20</c:f>
              <c:strCache>
                <c:ptCount val="17"/>
                <c:pt idx="0">
                  <c:v>Goal 1 No Poverty</c:v>
                </c:pt>
                <c:pt idx="1">
                  <c:v>Goal 2 Zero Hunger</c:v>
                </c:pt>
                <c:pt idx="2">
                  <c:v>Goal 3 Good Health and Wellbeing</c:v>
                </c:pt>
                <c:pt idx="3">
                  <c:v>Goal 4 Quality Education</c:v>
                </c:pt>
                <c:pt idx="4">
                  <c:v>Goal 5 Gender Equality</c:v>
                </c:pt>
                <c:pt idx="5">
                  <c:v>Goal 6 Clean Water and Sanitation</c:v>
                </c:pt>
                <c:pt idx="6">
                  <c:v>Goal 7 Affordable and Clean Energy</c:v>
                </c:pt>
                <c:pt idx="7">
                  <c:v>Goal 8 Decent Work and Economic Growth</c:v>
                </c:pt>
                <c:pt idx="8">
                  <c:v>Goal 9 Industry, Innovation and Infrastructure</c:v>
                </c:pt>
                <c:pt idx="9">
                  <c:v>Goal 10 Reduced Inequalities</c:v>
                </c:pt>
                <c:pt idx="10">
                  <c:v>Goal 11 Sustainable Cities and Communities</c:v>
                </c:pt>
                <c:pt idx="11">
                  <c:v>Goal 12 Responsible Consumption and Production</c:v>
                </c:pt>
                <c:pt idx="12">
                  <c:v>Goal 13 Climate Action</c:v>
                </c:pt>
                <c:pt idx="13">
                  <c:v>Goal 14 Life Below Water</c:v>
                </c:pt>
                <c:pt idx="14">
                  <c:v>Goal 15 Life on Land</c:v>
                </c:pt>
                <c:pt idx="15">
                  <c:v>Goal 16 Peace, Justice and Strong Institutions</c:v>
                </c:pt>
                <c:pt idx="16">
                  <c:v>Goal 17 Partnerships for the Goals</c:v>
                </c:pt>
              </c:strCache>
            </c:strRef>
          </c:cat>
          <c:val>
            <c:numRef>
              <c:f>'Modules covering each goal'!$S$4:$S$20</c:f>
              <c:numCache>
                <c:formatCode>General</c:formatCode>
                <c:ptCount val="17"/>
                <c:pt idx="0">
                  <c:v>74</c:v>
                </c:pt>
                <c:pt idx="1">
                  <c:v>57</c:v>
                </c:pt>
                <c:pt idx="2">
                  <c:v>250</c:v>
                </c:pt>
                <c:pt idx="3">
                  <c:v>165</c:v>
                </c:pt>
                <c:pt idx="4">
                  <c:v>162</c:v>
                </c:pt>
                <c:pt idx="5">
                  <c:v>32</c:v>
                </c:pt>
                <c:pt idx="6">
                  <c:v>42</c:v>
                </c:pt>
                <c:pt idx="7">
                  <c:v>44</c:v>
                </c:pt>
                <c:pt idx="8">
                  <c:v>38</c:v>
                </c:pt>
                <c:pt idx="9">
                  <c:v>151</c:v>
                </c:pt>
                <c:pt idx="10">
                  <c:v>46</c:v>
                </c:pt>
                <c:pt idx="11">
                  <c:v>43</c:v>
                </c:pt>
                <c:pt idx="12">
                  <c:v>55</c:v>
                </c:pt>
                <c:pt idx="13">
                  <c:v>22</c:v>
                </c:pt>
                <c:pt idx="14">
                  <c:v>34</c:v>
                </c:pt>
                <c:pt idx="15">
                  <c:v>72</c:v>
                </c:pt>
                <c:pt idx="1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23-4497-95AA-CB237E7395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5266560"/>
        <c:axId val="395265576"/>
      </c:barChart>
      <c:catAx>
        <c:axId val="39526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265576"/>
        <c:crosses val="autoZero"/>
        <c:auto val="1"/>
        <c:lblAlgn val="ctr"/>
        <c:lblOffset val="100"/>
        <c:noMultiLvlLbl val="0"/>
      </c:catAx>
      <c:valAx>
        <c:axId val="395265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100" dirty="0"/>
                  <a:t>Number of modules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26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'Modules with SDG content'!$AA$11:$AL$11</c:f>
              <c:strCache>
                <c:ptCount val="12"/>
                <c:pt idx="0">
                  <c:v>Institute of Psychology, Business &amp; Human Sciences</c:v>
                </c:pt>
                <c:pt idx="1">
                  <c:v>Humanistic counselling</c:v>
                </c:pt>
                <c:pt idx="2">
                  <c:v>Institute of Education &amp; Social Science – PE</c:v>
                </c:pt>
                <c:pt idx="3">
                  <c:v>Institute of Education &amp; Social Science – education</c:v>
                </c:pt>
                <c:pt idx="4">
                  <c:v>Institute of Education &amp; Social Science - childhood, sociology, social work &amp; social care</c:v>
                </c:pt>
                <c:pt idx="5">
                  <c:v>Institute of Applied Science - Sport and life sciences</c:v>
                </c:pt>
                <c:pt idx="6">
                  <c:v>Institute of Applied Science - nursing and allied health</c:v>
                </c:pt>
                <c:pt idx="7">
                  <c:v>Institute of Applied Science – Engineering, computing and mathematics</c:v>
                </c:pt>
                <c:pt idx="8">
                  <c:v>Institute of Arts &amp; Humanities Hispol, law, philosophy</c:v>
                </c:pt>
                <c:pt idx="9">
                  <c:v>Department of Creative Industries</c:v>
                </c:pt>
                <c:pt idx="10">
                  <c:v>Conservatoire</c:v>
                </c:pt>
                <c:pt idx="11">
                  <c:v>Institute of Arts &amp; Humanities English &amp; creative writing</c:v>
                </c:pt>
              </c:strCache>
            </c:strRef>
          </c:cat>
          <c:val>
            <c:numRef>
              <c:f>'Modules with SDG content'!$AA$12:$AL$12</c:f>
              <c:numCache>
                <c:formatCode>General</c:formatCode>
                <c:ptCount val="12"/>
                <c:pt idx="0">
                  <c:v>56</c:v>
                </c:pt>
                <c:pt idx="1">
                  <c:v>1</c:v>
                </c:pt>
                <c:pt idx="2">
                  <c:v>27</c:v>
                </c:pt>
                <c:pt idx="3">
                  <c:v>26</c:v>
                </c:pt>
                <c:pt idx="4">
                  <c:v>47</c:v>
                </c:pt>
                <c:pt idx="5">
                  <c:v>122</c:v>
                </c:pt>
                <c:pt idx="6">
                  <c:v>41</c:v>
                </c:pt>
                <c:pt idx="7">
                  <c:v>33</c:v>
                </c:pt>
                <c:pt idx="8">
                  <c:v>32</c:v>
                </c:pt>
                <c:pt idx="9">
                  <c:v>6</c:v>
                </c:pt>
                <c:pt idx="10">
                  <c:v>17</c:v>
                </c:pt>
                <c:pt idx="1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5-4100-8042-05BA41EC78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2964704"/>
        <c:axId val="512966016"/>
      </c:barChart>
      <c:catAx>
        <c:axId val="512964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966016"/>
        <c:crosses val="autoZero"/>
        <c:auto val="1"/>
        <c:lblAlgn val="ctr"/>
        <c:lblOffset val="100"/>
        <c:noMultiLvlLbl val="0"/>
      </c:catAx>
      <c:valAx>
        <c:axId val="512966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96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971F4-3404-41A5-8A18-5D97DA363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96CEB-EEA2-40A1-810F-C3CC6C6AC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5CAA7-C416-4F7F-A82C-03D8CDA5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2E494-D17E-45EB-915A-E0C621E76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2F4F4-8058-49B4-9482-51C7625B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20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DC979-F211-4D8A-9FCB-7CEBD0559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4ED99E-AC5A-4A7C-8689-5A49E5174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3430E-9B3C-4038-8EA3-1CA530420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45C6A-1DBB-42FC-9933-F7FA3631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737B7-FD5D-4D73-87A3-50114455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2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8DD7D4-4A41-45EC-A7DB-BADB82F31F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950CFD-1957-4BA8-A237-52E2358BB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08D73-436C-46D2-BE7A-49CB7B52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2C1C5-AD45-4E6A-AC5D-FA601DFD2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5BACE-A282-46E1-B16A-EA977CBE9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84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B4CF0-9AB3-4A73-B74E-6AD2DF0E9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46619-731B-48AC-BF24-88FBFF4CD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DE1E7-9DA2-4BC0-B067-894A4B9F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9A644-9D60-4CC5-9CDA-19842ACB8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39470-2A06-4A79-8E1F-2D07B1F21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34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59DB3-688F-4851-B6B0-33F2C4189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FB533-058E-4B74-83F9-A0CA236A1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C645A-32FE-4DCB-9F77-E32432ED5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DEAF5-0AAD-4516-A8E2-D81480BE8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BAAD2-87E4-4C08-AAB6-D2A081C07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97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2E42E-4AA3-47F5-A770-8871F4B16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36026-463F-4EE2-B113-A381E6A12A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73B87-07A8-4740-BBEA-4B5A2B50F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DC11B-8F97-4A2C-ABB0-8342557E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C607B-BFAC-4579-88D9-1319A6145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4949E-BF88-4AF3-A29E-F53D05499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60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1DBF-C368-4225-A1A8-2EC83CAEE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27CC9-8107-48FC-B224-30E654529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2B55C-3418-4C2C-8F32-D5AB2E2AA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6C271A-874F-4AE3-BD6E-5D341603D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31D2D3-4A6E-42F4-B365-3273A7D3F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DF5E98-CB27-4D34-966E-E2DDD5AE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CCA339-D8FA-4039-80CF-28074890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D28BA4-D4A5-4B33-83AB-0830F0DE1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51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B677-AD78-4BFC-8246-79E3D242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1A767A-208D-4DB1-BF81-1D4A6CF3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91AD4-5C34-47C2-9852-280ABE6A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7FAED-F65E-4932-87B4-011912B9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17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878787-C773-42B8-99A3-B2F52A196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6C3290-AA52-4357-AFC9-FA8ABA8D2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49D0B-ACA7-455F-A509-E399F2970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97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01755-A8FD-47B1-BC55-F451ADAE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B2035-DF2E-49F3-B993-3A878D24F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A464-FD67-4C4F-9A1D-27C4A5D86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BFFF3-3118-4A4B-87CF-4140E3776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6EE79-7424-428F-B43D-2204DCA7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0458D-9E68-4CC7-A37C-D2CAD3CD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4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5DFD8-D89B-4F1B-8F5D-9FB4B912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8D0FEC-1A13-48F4-B510-9B2705101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347B75-AFC7-47D5-8CA8-7DC20AE55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55D0E-FDE5-45AD-9FEC-FAF4BCC1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DB14-9AEF-4679-B2F4-902ED6CC8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9D7-8D57-43FA-A909-0868954F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8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15840-4999-4A26-A7AA-2CDC968B0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DE90A-454F-40D6-BE71-49AF6C263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941DB-9CCA-4C06-8CCD-9E7590A40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2F866-077D-4740-B09C-AC5BCFC27587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B1907-69BA-424A-9AEF-41B4DC6E50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E6272-936B-447D-8603-1E01070E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ABBC5-A660-46AA-95BE-C2586609A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0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29863-F3D5-464D-9275-EE66E95B9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796" y="108421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Audit of modules to identify which have sustainability issues embedded in them in relation to the United Nations Sustainable Development Goals (SDGs).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EEC4F0-C178-4C1F-9134-5023773AD622}"/>
              </a:ext>
            </a:extLst>
          </p:cNvPr>
          <p:cNvPicPr/>
          <p:nvPr/>
        </p:nvPicPr>
        <p:blipFill rotWithShape="1">
          <a:blip r:embed="rId2"/>
          <a:srcRect t="11940" b="12040"/>
          <a:stretch/>
        </p:blipFill>
        <p:spPr>
          <a:xfrm>
            <a:off x="6275285" y="2990479"/>
            <a:ext cx="5731510" cy="34855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D2D451-C75E-4A82-A6DF-5D3CAD8901B6}"/>
              </a:ext>
            </a:extLst>
          </p:cNvPr>
          <p:cNvSpPr txBox="1"/>
          <p:nvPr/>
        </p:nvSpPr>
        <p:spPr>
          <a:xfrm>
            <a:off x="1074198" y="3400148"/>
            <a:ext cx="44654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Audit carried out in January 2024 to March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Template sent to all Heads of Departments with information on the SDGs.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Heads of Departments collated information on all modules within their department.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Explanations of module content given by departments.  </a:t>
            </a:r>
          </a:p>
        </p:txBody>
      </p:sp>
    </p:spTree>
    <p:extLst>
      <p:ext uri="{BB962C8B-B14F-4D97-AF65-F5344CB8AC3E}">
        <p14:creationId xmlns:p14="http://schemas.microsoft.com/office/powerpoint/2010/main" val="131892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8138C-D082-4F5E-B676-8685EC58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811" y="9421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+mn-lt"/>
              </a:rPr>
              <a:t>Information obtained can be used;</a:t>
            </a:r>
            <a:br>
              <a:rPr lang="en-GB" dirty="0">
                <a:latin typeface="+mn-lt"/>
              </a:rPr>
            </a:br>
            <a:br>
              <a:rPr lang="en-GB" dirty="0">
                <a:latin typeface="+mn-lt"/>
              </a:rPr>
            </a:br>
            <a:endParaRPr lang="en-GB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7E84F6-9711-4BB1-A41E-5D6FA65A656F}"/>
              </a:ext>
            </a:extLst>
          </p:cNvPr>
          <p:cNvSpPr txBox="1"/>
          <p:nvPr/>
        </p:nvSpPr>
        <p:spPr>
          <a:xfrm>
            <a:off x="1020932" y="1944210"/>
            <a:ext cx="94014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To determine the coverage of the 17 Sustainable Development goals across the university in the formal curriculum.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To determine the number of modules taught across the university with sustainability content.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To determine additional work to further increase the knowledge of sustainability in the curriculum and future plans. </a:t>
            </a:r>
          </a:p>
        </p:txBody>
      </p:sp>
    </p:spTree>
    <p:extLst>
      <p:ext uri="{BB962C8B-B14F-4D97-AF65-F5344CB8AC3E}">
        <p14:creationId xmlns:p14="http://schemas.microsoft.com/office/powerpoint/2010/main" val="307346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3550D-5E7C-4214-BC42-936F7CF98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735" y="0"/>
            <a:ext cx="11102265" cy="1325563"/>
          </a:xfrm>
        </p:spPr>
        <p:txBody>
          <a:bodyPr>
            <a:normAutofit/>
          </a:bodyPr>
          <a:lstStyle/>
          <a:p>
            <a:r>
              <a:rPr lang="en-GB" dirty="0"/>
              <a:t>Number of modules in each department covering each Sustainable Development Goal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EE40DA-96E9-4BEA-880B-5B170E368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458412"/>
              </p:ext>
            </p:extLst>
          </p:nvPr>
        </p:nvGraphicFramePr>
        <p:xfrm>
          <a:off x="260411" y="1219441"/>
          <a:ext cx="11857606" cy="50622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6745">
                  <a:extLst>
                    <a:ext uri="{9D8B030D-6E8A-4147-A177-3AD203B41FA5}">
                      <a16:colId xmlns:a16="http://schemas.microsoft.com/office/drawing/2014/main" val="2988337162"/>
                    </a:ext>
                  </a:extLst>
                </a:gridCol>
                <a:gridCol w="649187">
                  <a:extLst>
                    <a:ext uri="{9D8B030D-6E8A-4147-A177-3AD203B41FA5}">
                      <a16:colId xmlns:a16="http://schemas.microsoft.com/office/drawing/2014/main" val="420264157"/>
                    </a:ext>
                  </a:extLst>
                </a:gridCol>
                <a:gridCol w="681245">
                  <a:extLst>
                    <a:ext uri="{9D8B030D-6E8A-4147-A177-3AD203B41FA5}">
                      <a16:colId xmlns:a16="http://schemas.microsoft.com/office/drawing/2014/main" val="3493244419"/>
                    </a:ext>
                  </a:extLst>
                </a:gridCol>
                <a:gridCol w="793450">
                  <a:extLst>
                    <a:ext uri="{9D8B030D-6E8A-4147-A177-3AD203B41FA5}">
                      <a16:colId xmlns:a16="http://schemas.microsoft.com/office/drawing/2014/main" val="2492909186"/>
                    </a:ext>
                  </a:extLst>
                </a:gridCol>
                <a:gridCol w="745361">
                  <a:extLst>
                    <a:ext uri="{9D8B030D-6E8A-4147-A177-3AD203B41FA5}">
                      <a16:colId xmlns:a16="http://schemas.microsoft.com/office/drawing/2014/main" val="3888687749"/>
                    </a:ext>
                  </a:extLst>
                </a:gridCol>
                <a:gridCol w="841537">
                  <a:extLst>
                    <a:ext uri="{9D8B030D-6E8A-4147-A177-3AD203B41FA5}">
                      <a16:colId xmlns:a16="http://schemas.microsoft.com/office/drawing/2014/main" val="4188194117"/>
                    </a:ext>
                  </a:extLst>
                </a:gridCol>
                <a:gridCol w="561026">
                  <a:extLst>
                    <a:ext uri="{9D8B030D-6E8A-4147-A177-3AD203B41FA5}">
                      <a16:colId xmlns:a16="http://schemas.microsoft.com/office/drawing/2014/main" val="3535037977"/>
                    </a:ext>
                  </a:extLst>
                </a:gridCol>
                <a:gridCol w="729332">
                  <a:extLst>
                    <a:ext uri="{9D8B030D-6E8A-4147-A177-3AD203B41FA5}">
                      <a16:colId xmlns:a16="http://schemas.microsoft.com/office/drawing/2014/main" val="3801116817"/>
                    </a:ext>
                  </a:extLst>
                </a:gridCol>
                <a:gridCol w="729332">
                  <a:extLst>
                    <a:ext uri="{9D8B030D-6E8A-4147-A177-3AD203B41FA5}">
                      <a16:colId xmlns:a16="http://schemas.microsoft.com/office/drawing/2014/main" val="2657602305"/>
                    </a:ext>
                  </a:extLst>
                </a:gridCol>
                <a:gridCol w="731045">
                  <a:extLst>
                    <a:ext uri="{9D8B030D-6E8A-4147-A177-3AD203B41FA5}">
                      <a16:colId xmlns:a16="http://schemas.microsoft.com/office/drawing/2014/main" val="1622288353"/>
                    </a:ext>
                  </a:extLst>
                </a:gridCol>
                <a:gridCol w="963992">
                  <a:extLst>
                    <a:ext uri="{9D8B030D-6E8A-4147-A177-3AD203B41FA5}">
                      <a16:colId xmlns:a16="http://schemas.microsoft.com/office/drawing/2014/main" val="3385742369"/>
                    </a:ext>
                  </a:extLst>
                </a:gridCol>
                <a:gridCol w="899305">
                  <a:extLst>
                    <a:ext uri="{9D8B030D-6E8A-4147-A177-3AD203B41FA5}">
                      <a16:colId xmlns:a16="http://schemas.microsoft.com/office/drawing/2014/main" val="3584208256"/>
                    </a:ext>
                  </a:extLst>
                </a:gridCol>
                <a:gridCol w="936049">
                  <a:extLst>
                    <a:ext uri="{9D8B030D-6E8A-4147-A177-3AD203B41FA5}">
                      <a16:colId xmlns:a16="http://schemas.microsoft.com/office/drawing/2014/main" val="2723501802"/>
                    </a:ext>
                  </a:extLst>
                </a:gridCol>
              </a:tblGrid>
              <a:tr h="140530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Psychology, Business &amp; Human Sciences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Humanistic counselling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Education &amp; Social Science – PE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Education &amp; Social Science – education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Education &amp; Social Science - childhood, sociology, social work &amp; social care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Applied Science - Sport and life sciences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Applied Science - nursing and allied health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Applied Science – Engineering, computing and mathematics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Arts &amp; Humanities </a:t>
                      </a:r>
                      <a:r>
                        <a:rPr lang="en-GB" sz="1100" u="none" strike="noStrike" dirty="0" err="1">
                          <a:effectLst/>
                        </a:rPr>
                        <a:t>Hispol</a:t>
                      </a:r>
                      <a:r>
                        <a:rPr lang="en-GB" sz="1100" u="none" strike="noStrike" dirty="0">
                          <a:effectLst/>
                        </a:rPr>
                        <a:t>, law, philosophy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Institute of Arts &amp; Humanities – English &amp; creative writing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Department of Creative Industries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Conservatoire</a:t>
                      </a: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val="938419748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 No Poverty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All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80221454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2 Zero Hunger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3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278156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3 Good Health and Wellbeing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22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121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18905130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4 Quality Education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29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48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All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9463014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5 Gender Equality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19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51243961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6 Clean Water and Sanitation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68610264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7 Affordable and Clean Energy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07213835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8 Decent Work and Economic Growth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all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84046035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9 Industry, Innovation and Infrastructure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31192584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10 Reduced Inequalities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all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9877645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11 Sustainable Cities and Communities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36130215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12 Responsible Consumption and Production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9760351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13 Climate Action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48945455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14 Life Below Water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47108309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15 Life on Land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9851485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16 Peace, Justice and Strong Institutions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78846019"/>
                  </a:ext>
                </a:extLst>
              </a:tr>
              <a:tr h="16489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Goal 17 Partnerships for the Goals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36129444"/>
                  </a:ext>
                </a:extLst>
              </a:tr>
              <a:tr h="28024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Total modules with content related to the SDGs*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63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283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269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99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125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7316037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4266E04-2644-4FD1-93ED-B9418D938262}"/>
              </a:ext>
            </a:extLst>
          </p:cNvPr>
          <p:cNvSpPr txBox="1"/>
          <p:nvPr/>
        </p:nvSpPr>
        <p:spPr>
          <a:xfrm>
            <a:off x="2139519" y="6214368"/>
            <a:ext cx="11168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departments have some level of coverage of the SDGs in the curriculum.</a:t>
            </a:r>
          </a:p>
          <a:p>
            <a:r>
              <a:rPr lang="en-GB" dirty="0"/>
              <a:t>*some modules contain information related to more than one SDG.</a:t>
            </a:r>
          </a:p>
        </p:txBody>
      </p:sp>
    </p:spTree>
    <p:extLst>
      <p:ext uri="{BB962C8B-B14F-4D97-AF65-F5344CB8AC3E}">
        <p14:creationId xmlns:p14="http://schemas.microsoft.com/office/powerpoint/2010/main" val="207120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E03EC6-3424-456A-81F6-E81F4460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897" y="0"/>
            <a:ext cx="10515600" cy="1325563"/>
          </a:xfrm>
        </p:spPr>
        <p:txBody>
          <a:bodyPr/>
          <a:lstStyle/>
          <a:p>
            <a:r>
              <a:rPr lang="en-GB" dirty="0"/>
              <a:t>Number of modules addressing each SDG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50ACCA4-873D-49A8-AE10-A8D628583B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486420"/>
              </p:ext>
            </p:extLst>
          </p:nvPr>
        </p:nvGraphicFramePr>
        <p:xfrm>
          <a:off x="1340528" y="1020932"/>
          <a:ext cx="9144000" cy="474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319ABF8-AC40-4A67-839D-15797965BC0B}"/>
              </a:ext>
            </a:extLst>
          </p:cNvPr>
          <p:cNvSpPr txBox="1"/>
          <p:nvPr/>
        </p:nvSpPr>
        <p:spPr>
          <a:xfrm>
            <a:off x="435006" y="5761608"/>
            <a:ext cx="11443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Goal 3 Good Health and Wellbeing has the greatest coverage across the curriculum.</a:t>
            </a:r>
          </a:p>
          <a:p>
            <a:pPr algn="ctr"/>
            <a:r>
              <a:rPr lang="en-GB" dirty="0"/>
              <a:t>Other goals with good coverage are Goal 4 Quality Education, Goal 5 Gender Equality and Goal 10 Reduced Equalities.</a:t>
            </a:r>
          </a:p>
          <a:p>
            <a:pPr algn="ctr"/>
            <a:r>
              <a:rPr lang="en-GB" dirty="0"/>
              <a:t>Some modules contain information related to more than one SDG.</a:t>
            </a:r>
          </a:p>
          <a:p>
            <a:pPr algn="ctr"/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100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891F-DEE9-485E-9D25-27951B815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Number of modules in each department with sustainability content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56CD2A-44F0-4D91-8C86-96FAA23A703D}"/>
              </a:ext>
            </a:extLst>
          </p:cNvPr>
          <p:cNvSpPr txBox="1"/>
          <p:nvPr/>
        </p:nvSpPr>
        <p:spPr>
          <a:xfrm>
            <a:off x="763480" y="5264458"/>
            <a:ext cx="110349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Across all departments 447 modules have sustainability content related to the SDGs.</a:t>
            </a:r>
          </a:p>
          <a:p>
            <a:pPr algn="ctr"/>
            <a:r>
              <a:rPr lang="en-GB" dirty="0"/>
              <a:t>This academic year there are 1359 modules running across the institution.  </a:t>
            </a:r>
          </a:p>
          <a:p>
            <a:pPr algn="ctr"/>
            <a:r>
              <a:rPr lang="en-GB" dirty="0"/>
              <a:t>Approximately 33% of modules across the institution have sustainability content related to the SDGs.</a:t>
            </a:r>
          </a:p>
          <a:p>
            <a:pPr algn="ctr"/>
            <a:r>
              <a:rPr lang="en-GB" dirty="0"/>
              <a:t>The number of modules delivered by each department will of course differ.  </a:t>
            </a:r>
          </a:p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5922B7-79E8-411C-BD01-36D755AC73F3}"/>
              </a:ext>
            </a:extLst>
          </p:cNvPr>
          <p:cNvSpPr txBox="1"/>
          <p:nvPr/>
        </p:nvSpPr>
        <p:spPr>
          <a:xfrm>
            <a:off x="1589103" y="6516209"/>
            <a:ext cx="11718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*One department did not specify how many modules contained SDG information, thus the results expressed are probably lower then in reality.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012E3AD-F96B-4E20-9943-CCA1AA01F4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614670"/>
              </p:ext>
            </p:extLst>
          </p:nvPr>
        </p:nvGraphicFramePr>
        <p:xfrm>
          <a:off x="1367161" y="1811045"/>
          <a:ext cx="8886548" cy="3426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3826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6AA09-A8AA-45CC-937F-FCC73B2B8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9ACA27-8D81-435F-9749-9DFF4B7A8DC5}"/>
              </a:ext>
            </a:extLst>
          </p:cNvPr>
          <p:cNvSpPr txBox="1"/>
          <p:nvPr/>
        </p:nvSpPr>
        <p:spPr>
          <a:xfrm>
            <a:off x="1651246" y="2112885"/>
            <a:ext cx="792775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Determine how many students are taking the modules with sustainability content to ascertain the percentage of students with sustainability embedded in the formal curriculum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Look at how many students are exposed to learning in relation to each SDG.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Understand why some departments provided little or no information – staff knowledge of sustainability or no content?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Disseminate good practice and lessons learnt from including SDG content in modules.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Consider how we can involve students in the auditing process in </a:t>
            </a:r>
            <a:r>
              <a:rPr lang="en-GB" sz="2000"/>
              <a:t>the future.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8114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805</Words>
  <Application>Microsoft Office PowerPoint</Application>
  <PresentationFormat>Widescreen</PresentationFormat>
  <Paragraphs>276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Audit of modules to identify which have sustainability issues embedded in them in relation to the United Nations Sustainable Development Goals (SDGs).</vt:lpstr>
      <vt:lpstr>Information obtained can be used;  </vt:lpstr>
      <vt:lpstr>Number of modules in each department covering each Sustainable Development Goal</vt:lpstr>
      <vt:lpstr>Number of modules addressing each SDG</vt:lpstr>
      <vt:lpstr>Number of modules in each department with sustainability content  </vt:lpstr>
      <vt:lpstr>Further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modules addressing each SDG</dc:title>
  <dc:creator>Kate Cathie</dc:creator>
  <cp:lastModifiedBy>Kate Cathie</cp:lastModifiedBy>
  <cp:revision>26</cp:revision>
  <dcterms:created xsi:type="dcterms:W3CDTF">2024-04-23T10:41:17Z</dcterms:created>
  <dcterms:modified xsi:type="dcterms:W3CDTF">2024-04-24T15:39:07Z</dcterms:modified>
</cp:coreProperties>
</file>